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7"/>
  </p:notesMasterIdLst>
  <p:sldIdLst>
    <p:sldId id="256" r:id="rId2"/>
    <p:sldId id="295" r:id="rId3"/>
    <p:sldId id="298" r:id="rId4"/>
    <p:sldId id="297" r:id="rId5"/>
    <p:sldId id="299" r:id="rId6"/>
    <p:sldId id="300" r:id="rId7"/>
    <p:sldId id="301" r:id="rId8"/>
    <p:sldId id="303" r:id="rId9"/>
    <p:sldId id="304" r:id="rId10"/>
    <p:sldId id="302"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20" r:id="rId26"/>
    <p:sldId id="321" r:id="rId27"/>
    <p:sldId id="322" r:id="rId28"/>
    <p:sldId id="323" r:id="rId29"/>
    <p:sldId id="324" r:id="rId30"/>
    <p:sldId id="325" r:id="rId31"/>
    <p:sldId id="326" r:id="rId32"/>
    <p:sldId id="328" r:id="rId33"/>
    <p:sldId id="329" r:id="rId34"/>
    <p:sldId id="330" r:id="rId35"/>
    <p:sldId id="331" r:id="rId36"/>
  </p:sldIdLst>
  <p:sldSz cx="18288000" cy="10287000"/>
  <p:notesSz cx="6858000" cy="9144000"/>
  <p:embeddedFontLst>
    <p:embeddedFont>
      <p:font typeface="Consolas" pitchFamily="49" charset="0"/>
      <p:regular r:id="rId38"/>
      <p:bold r:id="rId39"/>
      <p:italic r:id="rId40"/>
      <p:boldItalic r:id="rId41"/>
    </p:embeddedFont>
    <p:embeddedFont>
      <p:font typeface="Calibri" pitchFamily="34" charset="0"/>
      <p:regular r:id="rId42"/>
      <p:bold r:id="rId43"/>
      <p:italic r:id="rId44"/>
      <p:boldItalic r:id="rId45"/>
    </p:embeddedFont>
    <p:embeddedFont>
      <p:font typeface="Inter" charset="0"/>
      <p:regular r:id="rId46"/>
      <p:bold r:id="rId47"/>
      <p:italic r:id="rId48"/>
      <p:boldItalic r:id="rId49"/>
    </p:embeddedFont>
    <p:embeddedFont>
      <p:font typeface="Bebas Neue"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9CEB5-1C7E-D928-D9E2-CB966626E0E3}" v="57" dt="2024-10-03T15:56:08.088"/>
    <p1510:client id="{67D4EFA0-E7DD-93F5-44E5-49D48E69B616}" v="574" dt="2024-10-02T01:32:03.940"/>
    <p1510:client id="{FDE91F69-8902-DD75-CD76-5D2BE8B5B06E}" v="281" dt="2024-10-02T19:35:37.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9" d="100"/>
          <a:sy n="59" d="100"/>
        </p:scale>
        <p:origin x="-418" y="1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077965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98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630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388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975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2784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05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43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03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00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88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95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734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485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769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32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6559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36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788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600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39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6665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561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047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15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096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680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25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85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39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460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91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30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70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p:nvPr/>
        </p:nvSpPr>
        <p:spPr>
          <a:xfrm>
            <a:off x="-10800" y="8057750"/>
            <a:ext cx="18288000" cy="2229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
          <p:cNvSpPr txBox="1">
            <a:spLocks noGrp="1"/>
          </p:cNvSpPr>
          <p:nvPr>
            <p:ph type="ctrTitle"/>
          </p:nvPr>
        </p:nvSpPr>
        <p:spPr>
          <a:xfrm>
            <a:off x="685800" y="2130425"/>
            <a:ext cx="128574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8000"/>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987675" y="369772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394275" y="11501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1523975" y="27674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8" name="Google Shape;18;p4"/>
          <p:cNvSpPr>
            <a:spLocks noGrp="1"/>
          </p:cNvSpPr>
          <p:nvPr>
            <p:ph type="pic" idx="2"/>
          </p:nvPr>
        </p:nvSpPr>
        <p:spPr>
          <a:xfrm>
            <a:off x="11519913" y="2767475"/>
            <a:ext cx="5486400" cy="41148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p:nvPr/>
        </p:nvSpPr>
        <p:spPr>
          <a:xfrm>
            <a:off x="9489875" y="0"/>
            <a:ext cx="8798100" cy="10287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title"/>
          </p:nvPr>
        </p:nvSpPr>
        <p:spPr>
          <a:xfrm>
            <a:off x="914388" y="1310275"/>
            <a:ext cx="77724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5000"/>
              <a:buFont typeface="Calibri"/>
              <a:buNone/>
              <a:defRPr sz="5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914388" y="48560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sz="2400"/>
            </a:lvl1pPr>
            <a:lvl2pPr marL="914400" lvl="1" indent="-228600" algn="l">
              <a:spcBef>
                <a:spcPts val="360"/>
              </a:spcBef>
              <a:spcAft>
                <a:spcPts val="0"/>
              </a:spcAft>
              <a:buSzPts val="2400"/>
              <a:buNone/>
              <a:defRPr sz="2400"/>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sz="2400"/>
            </a:lvl4pPr>
            <a:lvl5pPr marL="2286000" lvl="4" indent="-228600" algn="l">
              <a:spcBef>
                <a:spcPts val="280"/>
              </a:spcBef>
              <a:spcAft>
                <a:spcPts val="0"/>
              </a:spcAft>
              <a:buSzPts val="2400"/>
              <a:buNone/>
              <a:defRPr sz="2400"/>
            </a:lvl5pPr>
            <a:lvl6pPr marL="2743200" lvl="5" indent="-228600" algn="l">
              <a:spcBef>
                <a:spcPts val="280"/>
              </a:spcBef>
              <a:spcAft>
                <a:spcPts val="0"/>
              </a:spcAft>
              <a:buSzPts val="2400"/>
              <a:buNone/>
              <a:defRPr sz="2400"/>
            </a:lvl6pPr>
            <a:lvl7pPr marL="3200400" lvl="6" indent="-228600" algn="l">
              <a:spcBef>
                <a:spcPts val="280"/>
              </a:spcBef>
              <a:spcAft>
                <a:spcPts val="0"/>
              </a:spcAft>
              <a:buSzPts val="2400"/>
              <a:buNone/>
              <a:defRPr sz="2400"/>
            </a:lvl7pPr>
            <a:lvl8pPr marL="3657600" lvl="7" indent="-228600" algn="l">
              <a:spcBef>
                <a:spcPts val="280"/>
              </a:spcBef>
              <a:spcAft>
                <a:spcPts val="0"/>
              </a:spcAft>
              <a:buSzPts val="2400"/>
              <a:buNone/>
              <a:defRPr sz="2400"/>
            </a:lvl8pPr>
            <a:lvl9pPr marL="4114800" lvl="8" indent="-228600" algn="l">
              <a:spcBef>
                <a:spcPts val="280"/>
              </a:spcBef>
              <a:spcAft>
                <a:spcPts val="0"/>
              </a:spcAft>
              <a:buSzPts val="2400"/>
              <a:buNone/>
              <a:defRPr sz="2400"/>
            </a:lvl9pPr>
          </a:lstStyle>
          <a:p>
            <a:endParaRPr/>
          </a:p>
        </p:txBody>
      </p:sp>
      <p:sp>
        <p:nvSpPr>
          <p:cNvPr id="23" name="Google Shape;2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51750" y="1133913"/>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0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1478600" y="3286950"/>
            <a:ext cx="4038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27" name="Google Shape;27;p6"/>
          <p:cNvSpPr txBox="1">
            <a:spLocks noGrp="1"/>
          </p:cNvSpPr>
          <p:nvPr>
            <p:ph type="body" idx="2"/>
          </p:nvPr>
        </p:nvSpPr>
        <p:spPr>
          <a:xfrm>
            <a:off x="6626175" y="3221475"/>
            <a:ext cx="4038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28" name="Google Shape;2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03304" y="1282425"/>
            <a:ext cx="73572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5000"/>
              <a:buFont typeface="Calibri"/>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9"/>
          <p:cNvSpPr>
            <a:spLocks noGrp="1"/>
          </p:cNvSpPr>
          <p:nvPr>
            <p:ph type="pic" idx="2"/>
          </p:nvPr>
        </p:nvSpPr>
        <p:spPr>
          <a:xfrm>
            <a:off x="10239138" y="1374775"/>
            <a:ext cx="5486400" cy="4114800"/>
          </a:xfrm>
          <a:prstGeom prst="rect">
            <a:avLst/>
          </a:prstGeom>
          <a:noFill/>
          <a:ln>
            <a:noFill/>
          </a:ln>
        </p:spPr>
      </p:sp>
      <p:sp>
        <p:nvSpPr>
          <p:cNvPr id="41" name="Google Shape;41;p9"/>
          <p:cNvSpPr txBox="1">
            <a:spLocks noGrp="1"/>
          </p:cNvSpPr>
          <p:nvPr>
            <p:ph type="body" idx="1"/>
          </p:nvPr>
        </p:nvSpPr>
        <p:spPr>
          <a:xfrm>
            <a:off x="1738688" y="31948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
        <p:nvSpPr>
          <p:cNvPr id="42" name="Google Shape;4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84050" y="1344675"/>
            <a:ext cx="10881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8000"/>
              <a:buFont typeface="Bebas Neue"/>
              <a:buNone/>
              <a:defRPr sz="8000" i="0" u="none" strike="noStrike" cap="none">
                <a:solidFill>
                  <a:schemeClr val="dk1"/>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705575" y="288045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Inter"/>
              <a:buChar char="•"/>
              <a:defRPr sz="3200" i="0" u="none" strike="noStrike" cap="none">
                <a:solidFill>
                  <a:schemeClr val="dk1"/>
                </a:solidFill>
                <a:latin typeface="Inter"/>
                <a:ea typeface="Inter"/>
                <a:cs typeface="Inter"/>
                <a:sym typeface="Inter"/>
              </a:defRPr>
            </a:lvl1pPr>
            <a:lvl2pPr marL="914400" marR="0" lvl="1" indent="-406400" algn="l" rtl="0">
              <a:spcBef>
                <a:spcPts val="560"/>
              </a:spcBef>
              <a:spcAft>
                <a:spcPts val="0"/>
              </a:spcAft>
              <a:buClr>
                <a:schemeClr val="dk1"/>
              </a:buClr>
              <a:buSzPts val="2800"/>
              <a:buFont typeface="Inter"/>
              <a:buChar char="–"/>
              <a:defRPr sz="2800" i="0" u="none" strike="noStrike" cap="none">
                <a:solidFill>
                  <a:schemeClr val="dk1"/>
                </a:solidFill>
                <a:latin typeface="Inter"/>
                <a:ea typeface="Inter"/>
                <a:cs typeface="Inter"/>
                <a:sym typeface="Inter"/>
              </a:defRPr>
            </a:lvl2pPr>
            <a:lvl3pPr marL="1371600" marR="0" lvl="2" indent="-381000" algn="l" rtl="0">
              <a:spcBef>
                <a:spcPts val="480"/>
              </a:spcBef>
              <a:spcAft>
                <a:spcPts val="0"/>
              </a:spcAft>
              <a:buClr>
                <a:schemeClr val="dk1"/>
              </a:buClr>
              <a:buSzPts val="2400"/>
              <a:buFont typeface="Inter"/>
              <a:buChar char="•"/>
              <a:defRPr sz="2400" i="0" u="none" strike="noStrike" cap="none">
                <a:solidFill>
                  <a:schemeClr val="dk1"/>
                </a:solidFill>
                <a:latin typeface="Inter"/>
                <a:ea typeface="Inter"/>
                <a:cs typeface="Inter"/>
                <a:sym typeface="Inter"/>
              </a:defRPr>
            </a:lvl3pPr>
            <a:lvl4pPr marL="1828800" marR="0" lvl="3"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4pPr>
            <a:lvl5pPr marL="2286000" marR="0" lvl="4"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5pPr>
            <a:lvl6pPr marL="2743200" marR="0" lvl="5"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6pPr>
            <a:lvl7pPr marL="3200400" marR="0" lvl="6"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7pPr>
            <a:lvl8pPr marL="3657600" marR="0" lvl="7"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8pPr>
            <a:lvl9pPr marL="4114800" marR="0" lvl="8"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jpe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3">
            <a:alphaModFix/>
          </a:blip>
          <a:srcRect l="32470" t="40696" r="11559" b="3478"/>
          <a:stretch/>
        </p:blipFill>
        <p:spPr>
          <a:xfrm>
            <a:off x="0" y="0"/>
            <a:ext cx="18288000" cy="10287000"/>
          </a:xfrm>
          <a:prstGeom prst="rect">
            <a:avLst/>
          </a:prstGeom>
          <a:noFill/>
          <a:ln>
            <a:noFill/>
          </a:ln>
        </p:spPr>
      </p:pic>
      <p:sp>
        <p:nvSpPr>
          <p:cNvPr id="48" name="Google Shape;48;p10"/>
          <p:cNvSpPr/>
          <p:nvPr/>
        </p:nvSpPr>
        <p:spPr>
          <a:xfrm rot="-5400000">
            <a:off x="4000501" y="-4000502"/>
            <a:ext cx="10286999" cy="18288001"/>
          </a:xfrm>
          <a:custGeom>
            <a:avLst/>
            <a:gdLst/>
            <a:ahLst/>
            <a:cxnLst/>
            <a:rect l="l" t="t" r="r" b="b"/>
            <a:pathLst>
              <a:path w="15173127" h="15800464" extrusionOk="0">
                <a:moveTo>
                  <a:pt x="0" y="0"/>
                </a:moveTo>
                <a:lnTo>
                  <a:pt x="15173126" y="0"/>
                </a:lnTo>
                <a:lnTo>
                  <a:pt x="15173126" y="15800464"/>
                </a:lnTo>
                <a:lnTo>
                  <a:pt x="0" y="15800464"/>
                </a:lnTo>
                <a:lnTo>
                  <a:pt x="0" y="0"/>
                </a:lnTo>
                <a:close/>
              </a:path>
            </a:pathLst>
          </a:custGeom>
          <a:blipFill rotWithShape="1">
            <a:blip r:embed="rId4">
              <a:alphaModFix amt="7000"/>
            </a:blip>
            <a:stretch>
              <a:fillRect r="-41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0"/>
          <p:cNvSpPr txBox="1"/>
          <p:nvPr/>
        </p:nvSpPr>
        <p:spPr>
          <a:xfrm>
            <a:off x="678776" y="2758025"/>
            <a:ext cx="10550100" cy="4678204"/>
          </a:xfrm>
          <a:prstGeom prst="rect">
            <a:avLst/>
          </a:prstGeom>
          <a:noFill/>
          <a:ln>
            <a:noFill/>
          </a:ln>
        </p:spPr>
        <p:txBody>
          <a:bodyPr spcFirstLastPara="1" wrap="square" lIns="0" tIns="0" rIns="0" bIns="0" anchor="t" anchorCtr="0">
            <a:spAutoFit/>
          </a:bodyPr>
          <a:lstStyle/>
          <a:p>
            <a:pPr marL="0" marR="0" lvl="0" indent="0" algn="l" rtl="0">
              <a:lnSpc>
                <a:spcPct val="79998"/>
              </a:lnSpc>
              <a:spcBef>
                <a:spcPts val="0"/>
              </a:spcBef>
              <a:spcAft>
                <a:spcPts val="0"/>
              </a:spcAft>
              <a:buNone/>
            </a:pPr>
            <a:r>
              <a:rPr lang="en-US" sz="19000" b="1" dirty="0" err="1">
                <a:solidFill>
                  <a:srgbClr val="F5F5F7"/>
                </a:solidFill>
                <a:latin typeface="Bebas Neue"/>
                <a:ea typeface="Bebas Neue"/>
                <a:cs typeface="Bebas Neue"/>
                <a:sym typeface="Bebas Neue"/>
              </a:rPr>
              <a:t>Precios</a:t>
            </a:r>
            <a:r>
              <a:rPr lang="en-US" sz="19000" b="1" dirty="0">
                <a:solidFill>
                  <a:srgbClr val="F5F5F7"/>
                </a:solidFill>
                <a:latin typeface="Bebas Neue"/>
                <a:ea typeface="Bebas Neue"/>
                <a:cs typeface="Bebas Neue"/>
                <a:sym typeface="Bebas Neue"/>
              </a:rPr>
              <a:t> Casas rm</a:t>
            </a:r>
            <a:r>
              <a:rPr lang="en-US" sz="19000" b="1" dirty="0">
                <a:solidFill>
                  <a:schemeClr val="bg1"/>
                </a:solidFill>
                <a:latin typeface="Bebas Neue"/>
                <a:ea typeface="Bebas Neue"/>
                <a:cs typeface="Bebas Neue"/>
                <a:sym typeface="Bebas Neue"/>
              </a:rPr>
              <a:t>.</a:t>
            </a:r>
            <a:endParaRPr sz="19000" dirty="0">
              <a:solidFill>
                <a:schemeClr val="bg1"/>
              </a:solidFill>
            </a:endParaRPr>
          </a:p>
        </p:txBody>
      </p:sp>
      <p:sp>
        <p:nvSpPr>
          <p:cNvPr id="57" name="Google Shape;57;p10"/>
          <p:cNvSpPr txBox="1"/>
          <p:nvPr/>
        </p:nvSpPr>
        <p:spPr>
          <a:xfrm>
            <a:off x="678775" y="8349183"/>
            <a:ext cx="6806241" cy="1440394"/>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2800" b="1" dirty="0">
                <a:solidFill>
                  <a:srgbClr val="F5F5F7"/>
                </a:solidFill>
                <a:latin typeface="Inter"/>
                <a:ea typeface="Inter"/>
                <a:cs typeface="Inter"/>
                <a:sym typeface="Inter"/>
              </a:rPr>
              <a:t>TRABAJO 02 - ANÁLISIS DE DATOS</a:t>
            </a:r>
          </a:p>
          <a:p>
            <a:pPr marL="0" marR="0" lvl="0" indent="0" rtl="0">
              <a:lnSpc>
                <a:spcPct val="120000"/>
              </a:lnSpc>
              <a:spcBef>
                <a:spcPts val="0"/>
              </a:spcBef>
              <a:spcAft>
                <a:spcPts val="0"/>
              </a:spcAft>
              <a:buNone/>
            </a:pPr>
            <a:r>
              <a:rPr lang="en-US" sz="2500" b="1" dirty="0" err="1">
                <a:solidFill>
                  <a:srgbClr val="F5F5F7"/>
                </a:solidFill>
                <a:latin typeface="Inter"/>
                <a:ea typeface="Inter"/>
                <a:cs typeface="Inter"/>
                <a:sym typeface="Inter"/>
              </a:rPr>
              <a:t>Profesor</a:t>
            </a:r>
            <a:r>
              <a:rPr lang="en-US" sz="2500" b="1" dirty="0">
                <a:solidFill>
                  <a:srgbClr val="F5F5F7"/>
                </a:solidFill>
                <a:latin typeface="Inter"/>
                <a:ea typeface="Inter"/>
                <a:cs typeface="Inter"/>
                <a:sym typeface="Inter"/>
              </a:rPr>
              <a:t>: Boris Panes</a:t>
            </a:r>
          </a:p>
          <a:p>
            <a:pPr marL="0" marR="0" lvl="0" indent="0" rtl="0">
              <a:lnSpc>
                <a:spcPct val="120000"/>
              </a:lnSpc>
              <a:spcBef>
                <a:spcPts val="0"/>
              </a:spcBef>
              <a:spcAft>
                <a:spcPts val="0"/>
              </a:spcAft>
              <a:buNone/>
            </a:pPr>
            <a:r>
              <a:rPr lang="en-US" sz="2500" b="1" dirty="0">
                <a:solidFill>
                  <a:srgbClr val="F5F5F7"/>
                </a:solidFill>
                <a:latin typeface="Inter"/>
                <a:ea typeface="Inter"/>
                <a:cs typeface="Inter"/>
                <a:sym typeface="Inter"/>
              </a:rPr>
              <a:t>6 de </a:t>
            </a:r>
            <a:r>
              <a:rPr lang="en-US" sz="2500" b="1" dirty="0" err="1">
                <a:solidFill>
                  <a:srgbClr val="F5F5F7"/>
                </a:solidFill>
                <a:latin typeface="Inter"/>
                <a:ea typeface="Inter"/>
                <a:cs typeface="Inter"/>
                <a:sym typeface="Inter"/>
              </a:rPr>
              <a:t>octubre</a:t>
            </a:r>
            <a:r>
              <a:rPr lang="en-US" sz="2500" b="1" dirty="0">
                <a:solidFill>
                  <a:srgbClr val="F5F5F7"/>
                </a:solidFill>
                <a:latin typeface="Inter"/>
                <a:ea typeface="Inter"/>
                <a:cs typeface="Inter"/>
                <a:sym typeface="Inter"/>
              </a:rPr>
              <a:t> 2024</a:t>
            </a:r>
          </a:p>
        </p:txBody>
      </p:sp>
      <p:pic>
        <p:nvPicPr>
          <p:cNvPr id="13" name="12 Imagen"/>
          <p:cNvPicPr/>
          <p:nvPr/>
        </p:nvPicPr>
        <p:blipFill rotWithShape="1">
          <a:blip r:embed="rId5"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14" name="Google Shape;57;p10"/>
          <p:cNvSpPr txBox="1"/>
          <p:nvPr/>
        </p:nvSpPr>
        <p:spPr>
          <a:xfrm>
            <a:off x="14395268" y="7548964"/>
            <a:ext cx="3652411" cy="224061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800" b="1" dirty="0">
                <a:solidFill>
                  <a:srgbClr val="F5F5F7"/>
                </a:solidFill>
                <a:latin typeface="Inter"/>
                <a:ea typeface="Inter"/>
                <a:cs typeface="Inter"/>
                <a:sym typeface="Inter"/>
              </a:rPr>
              <a:t>GRUPO 01.</a:t>
            </a:r>
          </a:p>
          <a:p>
            <a:pPr algn="r"/>
            <a:r>
              <a:rPr lang="it-IT" sz="2800" dirty="0">
                <a:solidFill>
                  <a:schemeClr val="bg1"/>
                </a:solidFill>
              </a:rPr>
              <a:t>Mariangel Arrieta</a:t>
            </a:r>
          </a:p>
          <a:p>
            <a:pPr algn="r"/>
            <a:r>
              <a:rPr lang="it-IT" sz="2800" dirty="0">
                <a:solidFill>
                  <a:schemeClr val="bg1"/>
                </a:solidFill>
              </a:rPr>
              <a:t>Giuseppe Lavarello</a:t>
            </a:r>
          </a:p>
          <a:p>
            <a:pPr algn="r"/>
            <a:r>
              <a:rPr lang="it-IT" sz="2800" dirty="0">
                <a:solidFill>
                  <a:schemeClr val="bg1"/>
                </a:solidFill>
              </a:rPr>
              <a:t>Ingrid Solís</a:t>
            </a:r>
          </a:p>
          <a:p>
            <a:pPr algn="r"/>
            <a:r>
              <a:rPr lang="it-IT" sz="2800" dirty="0">
                <a:solidFill>
                  <a:schemeClr val="bg1"/>
                </a:solidFill>
              </a:rPr>
              <a:t>Rosario Valderrama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GRAFICO DE DISPERSIÓN.</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260071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rgbClr val="0D2243"/>
                </a:solidFill>
                <a:latin typeface="Inter"/>
                <a:ea typeface="Inter"/>
                <a:sym typeface="Wingdings" panose="05000000000000000000" pitchFamily="2" charset="2"/>
              </a:rPr>
              <a:t>1. </a:t>
            </a:r>
            <a:r>
              <a:rPr lang="en-US" sz="2500" b="1" dirty="0" err="1">
                <a:solidFill>
                  <a:srgbClr val="0D2243"/>
                </a:solidFill>
                <a:latin typeface="Inter"/>
                <a:ea typeface="Inter"/>
                <a:sym typeface="Wingdings" panose="05000000000000000000" pitchFamily="2" charset="2"/>
              </a:rPr>
              <a:t>Tendencias</a:t>
            </a:r>
            <a:r>
              <a:rPr lang="en-US" sz="2500" b="1" dirty="0">
                <a:solidFill>
                  <a:srgbClr val="0D2243"/>
                </a:solidFill>
                <a:latin typeface="Inter"/>
                <a:ea typeface="Inter"/>
                <a:sym typeface="Wingdings" panose="05000000000000000000" pitchFamily="2" charset="2"/>
              </a:rPr>
              <a:t> </a:t>
            </a:r>
            <a:r>
              <a:rPr lang="en-US" sz="2500" b="1" dirty="0" err="1">
                <a:solidFill>
                  <a:srgbClr val="0D2243"/>
                </a:solidFill>
                <a:latin typeface="Inter"/>
                <a:ea typeface="Inter"/>
                <a:sym typeface="Wingdings" panose="05000000000000000000" pitchFamily="2" charset="2"/>
              </a:rPr>
              <a:t>lineales</a:t>
            </a:r>
            <a:r>
              <a:rPr lang="en-US" sz="2500" b="1" dirty="0">
                <a:solidFill>
                  <a:srgbClr val="0D2243"/>
                </a:solidFill>
                <a:latin typeface="Inter"/>
                <a:ea typeface="Inter"/>
                <a:sym typeface="Wingdings" panose="05000000000000000000" pitchFamily="2" charset="2"/>
              </a:rPr>
              <a:t>.</a:t>
            </a:r>
          </a:p>
          <a:p>
            <a:pPr marL="0" marR="0" lvl="0" indent="0" algn="l" rtl="0">
              <a:lnSpc>
                <a:spcPct val="130000"/>
              </a:lnSpc>
              <a:spcBef>
                <a:spcPts val="0"/>
              </a:spcBef>
              <a:spcAft>
                <a:spcPts val="0"/>
              </a:spcAft>
              <a:buNone/>
            </a:pPr>
            <a:endParaRPr lang="en-US" sz="1500" dirty="0">
              <a:solidFill>
                <a:srgbClr val="0D2243"/>
              </a:solidFill>
              <a:latin typeface="Inter"/>
              <a:ea typeface="Inter"/>
              <a:cs typeface="Inter"/>
              <a:sym typeface="Inter"/>
            </a:endParaRPr>
          </a:p>
          <a:p>
            <a:pPr marL="0" marR="0" lvl="0" indent="0" algn="just" rtl="0">
              <a:lnSpc>
                <a:spcPct val="130000"/>
              </a:lnSpc>
              <a:spcBef>
                <a:spcPts val="0"/>
              </a:spcBef>
              <a:spcAft>
                <a:spcPts val="0"/>
              </a:spcAft>
              <a:buNone/>
            </a:pPr>
            <a:r>
              <a:rPr lang="en-US" sz="1500" dirty="0">
                <a:solidFill>
                  <a:srgbClr val="0D2243"/>
                </a:solidFill>
                <a:latin typeface="Inter"/>
                <a:ea typeface="Inter"/>
                <a:cs typeface="Inter"/>
                <a:sym typeface="Inter"/>
              </a:rPr>
              <a:t>Entre </a:t>
            </a:r>
            <a:r>
              <a:rPr lang="es-MX" sz="1500" err="1">
                <a:solidFill>
                  <a:srgbClr val="0D2243"/>
                </a:solidFill>
                <a:latin typeface="Inter"/>
                <a:ea typeface="Inter"/>
                <a:cs typeface="Inter"/>
                <a:sym typeface="Inter"/>
              </a:rPr>
              <a:t>price_uf</a:t>
            </a:r>
            <a:r>
              <a:rPr lang="es-MX" sz="1500" dirty="0">
                <a:solidFill>
                  <a:srgbClr val="0D2243"/>
                </a:solidFill>
                <a:latin typeface="Inter"/>
                <a:ea typeface="Inter"/>
                <a:cs typeface="Inter"/>
                <a:sym typeface="Inter"/>
              </a:rPr>
              <a:t> y </a:t>
            </a:r>
            <a:r>
              <a:rPr lang="es-MX" sz="1500" err="1">
                <a:solidFill>
                  <a:srgbClr val="0D2243"/>
                </a:solidFill>
                <a:latin typeface="Inter"/>
                <a:ea typeface="Inter"/>
                <a:cs typeface="Inter"/>
                <a:sym typeface="Inter"/>
              </a:rPr>
              <a:t>dorms</a:t>
            </a:r>
            <a:r>
              <a:rPr lang="es-MX" sz="1500" dirty="0">
                <a:solidFill>
                  <a:srgbClr val="0D2243"/>
                </a:solidFill>
                <a:latin typeface="Inter"/>
                <a:ea typeface="Inter"/>
                <a:cs typeface="Inter"/>
                <a:sym typeface="Inter"/>
              </a:rPr>
              <a:t>, parece haber una ligera tendencia positiva: a medida que el número de dormitorios aumenta, el precio también tiende a aumentar.</a:t>
            </a:r>
            <a:endParaRPr lang="es-MX" sz="1500" dirty="0">
              <a:solidFill>
                <a:srgbClr val="0D2243"/>
              </a:solidFill>
              <a:latin typeface="Inter"/>
              <a:ea typeface="Inter"/>
              <a:cs typeface="Inter"/>
            </a:endParaRPr>
          </a:p>
          <a:p>
            <a:pPr lvl="0" algn="just">
              <a:lnSpc>
                <a:spcPct val="130000"/>
              </a:lnSpc>
            </a:pPr>
            <a:endParaRPr lang="es-MX" sz="1500" dirty="0">
              <a:solidFill>
                <a:srgbClr val="0D2243"/>
              </a:solidFill>
              <a:latin typeface="Inter"/>
              <a:ea typeface="Inter"/>
              <a:cs typeface="Inter"/>
            </a:endParaRPr>
          </a:p>
          <a:p>
            <a:pPr lvl="0" algn="just">
              <a:lnSpc>
                <a:spcPct val="130000"/>
              </a:lnSpc>
            </a:pPr>
            <a:r>
              <a:rPr lang="es-MX" sz="1500" dirty="0">
                <a:solidFill>
                  <a:srgbClr val="0D2243"/>
                </a:solidFill>
                <a:latin typeface="Inter"/>
                <a:ea typeface="Inter"/>
                <a:cs typeface="Inter"/>
                <a:sym typeface="Inter"/>
              </a:rPr>
              <a:t>Entre </a:t>
            </a:r>
            <a:r>
              <a:rPr lang="es-MX" sz="1500" err="1">
                <a:solidFill>
                  <a:srgbClr val="0D2243"/>
                </a:solidFill>
                <a:latin typeface="Inter"/>
                <a:ea typeface="Inter"/>
                <a:cs typeface="Inter"/>
                <a:sym typeface="Inter"/>
              </a:rPr>
              <a:t>price_uf</a:t>
            </a:r>
            <a:r>
              <a:rPr lang="es-MX" sz="1500" dirty="0">
                <a:solidFill>
                  <a:srgbClr val="0D2243"/>
                </a:solidFill>
                <a:latin typeface="Inter"/>
                <a:ea typeface="Inter"/>
                <a:cs typeface="Inter"/>
                <a:sym typeface="Inter"/>
              </a:rPr>
              <a:t> y </a:t>
            </a:r>
            <a:r>
              <a:rPr lang="es-MX" sz="1500" err="1">
                <a:solidFill>
                  <a:srgbClr val="0D2243"/>
                </a:solidFill>
                <a:latin typeface="Inter"/>
                <a:ea typeface="Inter"/>
                <a:cs typeface="Inter"/>
                <a:sym typeface="Inter"/>
              </a:rPr>
              <a:t>built_area</a:t>
            </a:r>
            <a:r>
              <a:rPr lang="es-MX" sz="1500" dirty="0">
                <a:solidFill>
                  <a:srgbClr val="0D2243"/>
                </a:solidFill>
                <a:latin typeface="Inter"/>
                <a:ea typeface="Inter"/>
                <a:cs typeface="Inter"/>
                <a:sym typeface="Inter"/>
              </a:rPr>
              <a:t>, también puede notarse una posible tendencia positiva: casas con mayor área construida tienden a tener un precio mayor.</a:t>
            </a:r>
            <a:endParaRPr lang="en-US" sz="1500" dirty="0">
              <a:solidFill>
                <a:srgbClr val="0D2243"/>
              </a:solidFill>
              <a:latin typeface="Inter"/>
              <a:ea typeface="Inter"/>
              <a:cs typeface="Inter"/>
            </a:endParaRPr>
          </a:p>
          <a:p>
            <a:pPr lvl="0">
              <a:lnSpc>
                <a:spcPct val="130000"/>
              </a:lnSpc>
            </a:pPr>
            <a:endParaRPr lang="en-US" sz="1500" dirty="0">
              <a:solidFill>
                <a:srgbClr val="0D2243"/>
              </a:solidFill>
              <a:latin typeface="Inter"/>
              <a:ea typeface="Inter"/>
              <a:cs typeface="Inter"/>
              <a:sym typeface="Inter"/>
            </a:endParaRPr>
          </a:p>
        </p:txBody>
      </p:sp>
      <p:pic>
        <p:nvPicPr>
          <p:cNvPr id="6" name="Imagen 5">
            <a:extLst>
              <a:ext uri="{FF2B5EF4-FFF2-40B4-BE49-F238E27FC236}">
                <a16:creationId xmlns:a16="http://schemas.microsoft.com/office/drawing/2014/main" xmlns="" id="{49F2BA7B-9B5C-C190-7FDF-4D804507824A}"/>
              </a:ext>
            </a:extLst>
          </p:cNvPr>
          <p:cNvPicPr>
            <a:picLocks noChangeAspect="1"/>
          </p:cNvPicPr>
          <p:nvPr/>
        </p:nvPicPr>
        <p:blipFill>
          <a:blip r:embed="rId4"/>
          <a:stretch>
            <a:fillRect/>
          </a:stretch>
        </p:blipFill>
        <p:spPr>
          <a:xfrm>
            <a:off x="8702209" y="681526"/>
            <a:ext cx="9196445" cy="9196445"/>
          </a:xfrm>
          <a:prstGeom prst="rect">
            <a:avLst/>
          </a:prstGeom>
        </p:spPr>
      </p:pic>
    </p:spTree>
    <p:extLst>
      <p:ext uri="{BB962C8B-B14F-4D97-AF65-F5344CB8AC3E}">
        <p14:creationId xmlns:p14="http://schemas.microsoft.com/office/powerpoint/2010/main" val="3336360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GRAFICO DE DISPERSIÓN.</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200054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500" b="1" dirty="0">
                <a:solidFill>
                  <a:srgbClr val="0D2243"/>
                </a:solidFill>
                <a:latin typeface="Inter"/>
                <a:ea typeface="Inter"/>
                <a:sym typeface="Wingdings" panose="05000000000000000000" pitchFamily="2" charset="2"/>
              </a:rPr>
              <a:t>2. </a:t>
            </a:r>
            <a:r>
              <a:rPr lang="en-US" sz="2500" b="1" dirty="0" err="1">
                <a:solidFill>
                  <a:srgbClr val="0D2243"/>
                </a:solidFill>
                <a:latin typeface="Inter"/>
                <a:ea typeface="Inter"/>
                <a:sym typeface="Wingdings" panose="05000000000000000000" pitchFamily="2" charset="2"/>
              </a:rPr>
              <a:t>Relaciones</a:t>
            </a:r>
            <a:r>
              <a:rPr lang="en-US" sz="2500" b="1" dirty="0">
                <a:solidFill>
                  <a:srgbClr val="0D2243"/>
                </a:solidFill>
                <a:latin typeface="Inter"/>
                <a:ea typeface="Inter"/>
                <a:sym typeface="Wingdings" panose="05000000000000000000" pitchFamily="2" charset="2"/>
              </a:rPr>
              <a:t> No </a:t>
            </a:r>
            <a:r>
              <a:rPr lang="en-US" sz="2500" b="1" dirty="0" err="1">
                <a:solidFill>
                  <a:srgbClr val="0D2243"/>
                </a:solidFill>
                <a:latin typeface="Inter"/>
                <a:ea typeface="Inter"/>
                <a:sym typeface="Wingdings" panose="05000000000000000000" pitchFamily="2" charset="2"/>
              </a:rPr>
              <a:t>lineales</a:t>
            </a:r>
            <a:r>
              <a:rPr lang="en-US" sz="2500" b="1" dirty="0">
                <a:solidFill>
                  <a:srgbClr val="0D2243"/>
                </a:solidFill>
                <a:latin typeface="Inter"/>
                <a:ea typeface="Inter"/>
                <a:sym typeface="Wingdings" panose="05000000000000000000" pitchFamily="2" charset="2"/>
              </a:rPr>
              <a:t>.</a:t>
            </a:r>
            <a:endParaRPr lang="es-ES"/>
          </a:p>
          <a:p>
            <a:pPr marL="0" marR="0" lvl="0" indent="0" algn="just" rtl="0">
              <a:lnSpc>
                <a:spcPct val="130000"/>
              </a:lnSpc>
              <a:spcBef>
                <a:spcPts val="0"/>
              </a:spcBef>
              <a:spcAft>
                <a:spcPts val="0"/>
              </a:spcAft>
              <a:buNone/>
            </a:pPr>
            <a:endParaRPr lang="en-US" sz="1500" dirty="0">
              <a:solidFill>
                <a:srgbClr val="0D2243"/>
              </a:solidFill>
              <a:latin typeface="Inter"/>
              <a:ea typeface="Inter"/>
              <a:cs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cs typeface="Inter"/>
                <a:sym typeface="Inter"/>
              </a:rPr>
              <a:t>Como entre </a:t>
            </a:r>
            <a:r>
              <a:rPr lang="es-MX" sz="1500" dirty="0" err="1">
                <a:solidFill>
                  <a:srgbClr val="0D2243"/>
                </a:solidFill>
                <a:latin typeface="Inter"/>
                <a:ea typeface="Inter"/>
                <a:cs typeface="Inter"/>
                <a:sym typeface="Inter"/>
              </a:rPr>
              <a:t>total_area</a:t>
            </a:r>
            <a:r>
              <a:rPr lang="es-MX" sz="1500" dirty="0">
                <a:solidFill>
                  <a:srgbClr val="0D2243"/>
                </a:solidFill>
                <a:latin typeface="Inter"/>
                <a:ea typeface="Inter"/>
                <a:cs typeface="Inter"/>
                <a:sym typeface="Inter"/>
              </a:rPr>
              <a:t> y </a:t>
            </a:r>
            <a:r>
              <a:rPr lang="es-MX" sz="1500" dirty="0" err="1">
                <a:solidFill>
                  <a:srgbClr val="0D2243"/>
                </a:solidFill>
                <a:latin typeface="Inter"/>
                <a:ea typeface="Inter"/>
                <a:cs typeface="Inter"/>
                <a:sym typeface="Inter"/>
              </a:rPr>
              <a:t>price_uf</a:t>
            </a:r>
            <a:r>
              <a:rPr lang="es-MX" sz="1500" dirty="0">
                <a:solidFill>
                  <a:srgbClr val="0D2243"/>
                </a:solidFill>
                <a:latin typeface="Inter"/>
                <a:ea typeface="Inter"/>
                <a:cs typeface="Inter"/>
                <a:sym typeface="Inter"/>
              </a:rPr>
              <a:t>, no muestran una correlación clara, lo que indica que la relación entre estas variables podría no ser lineal o no significativa en este conjunto de datos.</a:t>
            </a:r>
            <a:endParaRPr lang="en-US" sz="1500" dirty="0">
              <a:solidFill>
                <a:srgbClr val="0D2243"/>
              </a:solidFill>
              <a:latin typeface="Inter"/>
              <a:ea typeface="Inter"/>
              <a:cs typeface="Inter"/>
            </a:endParaRPr>
          </a:p>
          <a:p>
            <a:pPr lvl="0">
              <a:lnSpc>
                <a:spcPct val="130000"/>
              </a:lnSpc>
            </a:pPr>
            <a:endParaRPr lang="en-US" sz="1500" dirty="0">
              <a:solidFill>
                <a:srgbClr val="0D2243"/>
              </a:solidFill>
              <a:latin typeface="Inter"/>
              <a:ea typeface="Inter"/>
              <a:cs typeface="Inter"/>
              <a:sym typeface="Inter"/>
            </a:endParaRPr>
          </a:p>
        </p:txBody>
      </p:sp>
      <p:pic>
        <p:nvPicPr>
          <p:cNvPr id="6" name="Imagen 5">
            <a:extLst>
              <a:ext uri="{FF2B5EF4-FFF2-40B4-BE49-F238E27FC236}">
                <a16:creationId xmlns:a16="http://schemas.microsoft.com/office/drawing/2014/main" xmlns="" id="{49F2BA7B-9B5C-C190-7FDF-4D804507824A}"/>
              </a:ext>
            </a:extLst>
          </p:cNvPr>
          <p:cNvPicPr>
            <a:picLocks noChangeAspect="1"/>
          </p:cNvPicPr>
          <p:nvPr/>
        </p:nvPicPr>
        <p:blipFill>
          <a:blip r:embed="rId4"/>
          <a:stretch>
            <a:fillRect/>
          </a:stretch>
        </p:blipFill>
        <p:spPr>
          <a:xfrm>
            <a:off x="8702209" y="360686"/>
            <a:ext cx="9196445" cy="9196445"/>
          </a:xfrm>
          <a:prstGeom prst="rect">
            <a:avLst/>
          </a:prstGeom>
        </p:spPr>
      </p:pic>
    </p:spTree>
    <p:extLst>
      <p:ext uri="{BB962C8B-B14F-4D97-AF65-F5344CB8AC3E}">
        <p14:creationId xmlns:p14="http://schemas.microsoft.com/office/powerpoint/2010/main" val="2446192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2700739"/>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Aunque se esperaría que el precio aumente con el número de dormitorios, esta gráfica muestra que no siempre es el caso. Probablemente hay otras variables, como el área construida, la ubicación o el estado de la casa, que también influyen en el precio.</a:t>
            </a:r>
            <a:endParaRPr lang="es-ES"/>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Si se quisiera ajustar un modelo de regresión, esta dispersión sugiere que un modelo </a:t>
            </a:r>
            <a:r>
              <a:rPr lang="es-MX" sz="1500" err="1">
                <a:solidFill>
                  <a:srgbClr val="0D2243"/>
                </a:solidFill>
                <a:latin typeface="Inter"/>
                <a:ea typeface="Inter"/>
                <a:sym typeface="Wingdings" panose="05000000000000000000" pitchFamily="2" charset="2"/>
              </a:rPr>
              <a:t>univariado</a:t>
            </a:r>
            <a:r>
              <a:rPr lang="es-MX" sz="1500" dirty="0">
                <a:solidFill>
                  <a:srgbClr val="0D2243"/>
                </a:solidFill>
                <a:latin typeface="Inter"/>
                <a:ea typeface="Inter"/>
                <a:sym typeface="Wingdings" panose="05000000000000000000" pitchFamily="2" charset="2"/>
              </a:rPr>
              <a:t> con solo el número de dormitorios como variable independiente probablemente no sea suficiente para explicar el precio en UF. Sería útil considerar más variables en el análisis.</a:t>
            </a:r>
            <a:endParaRPr lang="es-MX" sz="1500" dirty="0">
              <a:solidFill>
                <a:srgbClr val="0D2243"/>
              </a:solidFill>
              <a:latin typeface="Inter"/>
              <a:ea typeface="Inter"/>
            </a:endParaRPr>
          </a:p>
        </p:txBody>
      </p:sp>
      <p:pic>
        <p:nvPicPr>
          <p:cNvPr id="3" name="Imagen 2">
            <a:extLst>
              <a:ext uri="{FF2B5EF4-FFF2-40B4-BE49-F238E27FC236}">
                <a16:creationId xmlns:a16="http://schemas.microsoft.com/office/drawing/2014/main" xmlns="" id="{2B591E63-09EF-6341-7628-B32BCB9DB720}"/>
              </a:ext>
            </a:extLst>
          </p:cNvPr>
          <p:cNvPicPr>
            <a:picLocks noChangeAspect="1"/>
          </p:cNvPicPr>
          <p:nvPr/>
        </p:nvPicPr>
        <p:blipFill rotWithShape="1">
          <a:blip r:embed="rId4"/>
          <a:srcRect t="29336"/>
          <a:stretch/>
        </p:blipFill>
        <p:spPr>
          <a:xfrm>
            <a:off x="8447882" y="961557"/>
            <a:ext cx="7744906" cy="2908092"/>
          </a:xfrm>
          <a:prstGeom prst="rect">
            <a:avLst/>
          </a:prstGeom>
        </p:spPr>
      </p:pic>
      <p:pic>
        <p:nvPicPr>
          <p:cNvPr id="8" name="Imagen 7">
            <a:extLst>
              <a:ext uri="{FF2B5EF4-FFF2-40B4-BE49-F238E27FC236}">
                <a16:creationId xmlns:a16="http://schemas.microsoft.com/office/drawing/2014/main" xmlns="" id="{5FA75287-B4EC-9B11-5DA8-EA6AA581733D}"/>
              </a:ext>
            </a:extLst>
          </p:cNvPr>
          <p:cNvPicPr>
            <a:picLocks noChangeAspect="1"/>
          </p:cNvPicPr>
          <p:nvPr/>
        </p:nvPicPr>
        <p:blipFill>
          <a:blip r:embed="rId5"/>
          <a:stretch>
            <a:fillRect/>
          </a:stretch>
        </p:blipFill>
        <p:spPr>
          <a:xfrm>
            <a:off x="8245641" y="3965903"/>
            <a:ext cx="8021053" cy="6210143"/>
          </a:xfrm>
          <a:prstGeom prst="rect">
            <a:avLst/>
          </a:prstGeom>
        </p:spPr>
      </p:pic>
    </p:spTree>
    <p:extLst>
      <p:ext uri="{BB962C8B-B14F-4D97-AF65-F5344CB8AC3E}">
        <p14:creationId xmlns:p14="http://schemas.microsoft.com/office/powerpoint/2010/main" val="34470174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28710"/>
            <a:ext cx="6755039" cy="420115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Gráfico de la izquierda: Muestra la distribución del número de dormitorios para todas las casas. Se puede observar una amplia gama de dormitorios, con algunas casas que tienen hasta más de 25 dormitorios, lo que claramente es un valor atípico (</a:t>
            </a:r>
            <a:r>
              <a:rPr lang="es-MX" sz="1500" err="1">
                <a:solidFill>
                  <a:schemeClr val="tx1"/>
                </a:solidFill>
                <a:latin typeface="Inter"/>
                <a:ea typeface="Inter"/>
                <a:sym typeface="Wingdings" panose="05000000000000000000" pitchFamily="2" charset="2"/>
              </a:rPr>
              <a:t>outlier</a:t>
            </a:r>
            <a:r>
              <a:rPr lang="es-MX" sz="1500" dirty="0">
                <a:solidFill>
                  <a:schemeClr val="tx1"/>
                </a:solidFill>
                <a:latin typeface="Inter"/>
                <a:ea typeface="Inter"/>
                <a:sym typeface="Wingdings" panose="05000000000000000000" pitchFamily="2" charset="2"/>
              </a:rPr>
              <a:t>) en comparación con la mayoría de las casas que tienen entre 2 y 7 dormitorios.</a:t>
            </a:r>
            <a:endParaRPr lang="es-ES">
              <a:solidFill>
                <a:schemeClr val="tx1"/>
              </a:solidFill>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Dado que las casas con demasiados dormitorios distorsionan los datos, se ha decidido aplicar un filtro que limite el análisis a:</a:t>
            </a:r>
            <a:endParaRPr lang="es-MX" sz="1500" dirty="0">
              <a:solidFill>
                <a:schemeClr val="tx1"/>
              </a:solidFill>
              <a:latin typeface="Inter"/>
              <a:ea typeface="Inter"/>
            </a:endParaRPr>
          </a:p>
          <a:p>
            <a:pPr marL="285750" marR="0" lvl="0" indent="-285750" algn="just" rtl="0">
              <a:lnSpc>
                <a:spcPct val="130000"/>
              </a:lnSpc>
              <a:spcBef>
                <a:spcPts val="0"/>
              </a:spcBef>
              <a:spcAft>
                <a:spcPts val="0"/>
              </a:spcAft>
              <a:buFont typeface="Wingdings"/>
              <a:buChar char="Ø"/>
            </a:pPr>
            <a:r>
              <a:rPr lang="es-MX" sz="1500" dirty="0">
                <a:solidFill>
                  <a:schemeClr val="tx1"/>
                </a:solidFill>
                <a:latin typeface="Inter"/>
                <a:ea typeface="Inter"/>
                <a:sym typeface="Wingdings" panose="05000000000000000000" pitchFamily="2" charset="2"/>
              </a:rPr>
              <a:t>Casas con un máximo de 10 dormitorios.</a:t>
            </a:r>
            <a:endParaRPr lang="es-MX" sz="1500">
              <a:solidFill>
                <a:schemeClr val="tx1"/>
              </a:solidFill>
              <a:latin typeface="Inter"/>
              <a:ea typeface="Inter"/>
            </a:endParaRPr>
          </a:p>
          <a:p>
            <a:pPr marL="285750" indent="-285750" algn="just">
              <a:lnSpc>
                <a:spcPct val="130000"/>
              </a:lnSpc>
              <a:buFont typeface="Wingdings"/>
              <a:buChar char="Ø"/>
            </a:pPr>
            <a:r>
              <a:rPr lang="es-MX" sz="1500" dirty="0">
                <a:solidFill>
                  <a:schemeClr val="tx1"/>
                </a:solidFill>
                <a:latin typeface="Inter"/>
                <a:ea typeface="Inter"/>
                <a:sym typeface="Wingdings" panose="05000000000000000000" pitchFamily="2" charset="2"/>
              </a:rPr>
              <a:t>Casas con un precio menor a 100,000 UF.</a:t>
            </a: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Finalmente el gráfico de la derecha muestra la distribución del número de dormitorios, pero filtrado para casas que tienen menos de 10 dormitorios y un precio menor a 100,000 UF. </a:t>
            </a:r>
            <a:endParaRPr lang="es-MX" sz="1500" dirty="0">
              <a:solidFill>
                <a:schemeClr val="tx1"/>
              </a:solidFill>
              <a:latin typeface="Inter"/>
              <a:ea typeface="Inter"/>
            </a:endParaRPr>
          </a:p>
        </p:txBody>
      </p:sp>
      <p:pic>
        <p:nvPicPr>
          <p:cNvPr id="6" name="Imagen 5">
            <a:extLst>
              <a:ext uri="{FF2B5EF4-FFF2-40B4-BE49-F238E27FC236}">
                <a16:creationId xmlns:a16="http://schemas.microsoft.com/office/drawing/2014/main" xmlns="" id="{566A7356-9F6E-1938-974A-F5D92378A20D}"/>
              </a:ext>
            </a:extLst>
          </p:cNvPr>
          <p:cNvPicPr>
            <a:picLocks noChangeAspect="1"/>
          </p:cNvPicPr>
          <p:nvPr/>
        </p:nvPicPr>
        <p:blipFill>
          <a:blip r:embed="rId4"/>
          <a:stretch>
            <a:fillRect/>
          </a:stretch>
        </p:blipFill>
        <p:spPr>
          <a:xfrm>
            <a:off x="7769719" y="3316275"/>
            <a:ext cx="9678751" cy="4829849"/>
          </a:xfrm>
          <a:prstGeom prst="rect">
            <a:avLst/>
          </a:prstGeom>
        </p:spPr>
      </p:pic>
    </p:spTree>
    <p:extLst>
      <p:ext uri="{BB962C8B-B14F-4D97-AF65-F5344CB8AC3E}">
        <p14:creationId xmlns:p14="http://schemas.microsoft.com/office/powerpoint/2010/main" val="2902555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28710"/>
            <a:ext cx="6755039" cy="390106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b="1" dirty="0">
                <a:solidFill>
                  <a:schemeClr val="tx1"/>
                </a:solidFill>
                <a:latin typeface="Inter"/>
                <a:ea typeface="Inter"/>
                <a:sym typeface="Wingdings" panose="05000000000000000000" pitchFamily="2" charset="2"/>
              </a:rPr>
              <a:t>Interpretación:</a:t>
            </a:r>
            <a:endParaRPr lang="es-ES" b="1">
              <a:solidFill>
                <a:schemeClr val="tx1"/>
              </a:solidFill>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285750" marR="0" lvl="0" indent="-285750" algn="just" rtl="0">
              <a:lnSpc>
                <a:spcPct val="130000"/>
              </a:lnSpc>
              <a:spcBef>
                <a:spcPts val="0"/>
              </a:spcBef>
              <a:spcAft>
                <a:spcPts val="0"/>
              </a:spcAft>
              <a:buChar char="•"/>
            </a:pPr>
            <a:r>
              <a:rPr lang="es-MX" sz="1500" b="1" dirty="0">
                <a:solidFill>
                  <a:schemeClr val="tx1"/>
                </a:solidFill>
                <a:latin typeface="Inter"/>
                <a:ea typeface="Inter"/>
                <a:sym typeface="Wingdings" panose="05000000000000000000" pitchFamily="2" charset="2"/>
              </a:rPr>
              <a:t>Relación positiva:</a:t>
            </a:r>
            <a:r>
              <a:rPr lang="es-MX" sz="1500" dirty="0">
                <a:solidFill>
                  <a:schemeClr val="tx1"/>
                </a:solidFill>
                <a:latin typeface="Inter"/>
                <a:ea typeface="Inter"/>
                <a:sym typeface="Wingdings" panose="05000000000000000000" pitchFamily="2" charset="2"/>
              </a:rPr>
              <a:t> La covarianza positiva entre </a:t>
            </a:r>
            <a:r>
              <a:rPr lang="es-MX" sz="1500" dirty="0" err="1">
                <a:solidFill>
                  <a:schemeClr val="tx1"/>
                </a:solidFill>
                <a:latin typeface="Inter"/>
                <a:ea typeface="Inter"/>
                <a:sym typeface="Wingdings" panose="05000000000000000000" pitchFamily="2" charset="2"/>
              </a:rPr>
              <a:t>price_uf</a:t>
            </a:r>
            <a:r>
              <a:rPr lang="es-MX" sz="1500" dirty="0">
                <a:solidFill>
                  <a:schemeClr val="tx1"/>
                </a:solidFill>
                <a:latin typeface="Inter"/>
                <a:ea typeface="Inter"/>
                <a:sym typeface="Wingdings" panose="05000000000000000000" pitchFamily="2" charset="2"/>
              </a:rPr>
              <a:t> y </a:t>
            </a:r>
            <a:r>
              <a:rPr lang="es-MX" sz="1500" dirty="0" err="1">
                <a:solidFill>
                  <a:schemeClr val="tx1"/>
                </a:solidFill>
                <a:latin typeface="Inter"/>
                <a:ea typeface="Inter"/>
                <a:sym typeface="Wingdings" panose="05000000000000000000" pitchFamily="2" charset="2"/>
              </a:rPr>
              <a:t>dorms</a:t>
            </a:r>
            <a:r>
              <a:rPr lang="es-MX" sz="1500" dirty="0">
                <a:solidFill>
                  <a:schemeClr val="tx1"/>
                </a:solidFill>
                <a:latin typeface="Inter"/>
                <a:ea typeface="Inter"/>
                <a:sym typeface="Wingdings" panose="05000000000000000000" pitchFamily="2" charset="2"/>
              </a:rPr>
              <a:t> indica que, en promedio, un mayor número de dormitorios está asociado con precios más altos.</a:t>
            </a:r>
            <a:endParaRPr lang="es-MX" sz="1500" dirty="0">
              <a:solidFill>
                <a:schemeClr val="tx1"/>
              </a:solidFill>
              <a:latin typeface="Inter"/>
              <a:ea typeface="Inter"/>
            </a:endParaRPr>
          </a:p>
          <a:p>
            <a:pPr marL="285750" indent="-285750" algn="just">
              <a:lnSpc>
                <a:spcPct val="130000"/>
              </a:lnSpc>
              <a:buChar char="•"/>
            </a:pPr>
            <a:endParaRPr lang="es-MX" sz="1500" dirty="0">
              <a:solidFill>
                <a:schemeClr val="tx1"/>
              </a:solidFill>
              <a:latin typeface="Inter"/>
              <a:ea typeface="Inter"/>
              <a:sym typeface="Wingdings" panose="05000000000000000000" pitchFamily="2" charset="2"/>
            </a:endParaRPr>
          </a:p>
          <a:p>
            <a:pPr marL="285750" marR="0" lvl="0" indent="-285750" algn="just" rtl="0">
              <a:lnSpc>
                <a:spcPct val="130000"/>
              </a:lnSpc>
              <a:spcBef>
                <a:spcPts val="0"/>
              </a:spcBef>
              <a:spcAft>
                <a:spcPts val="0"/>
              </a:spcAft>
              <a:buChar char="•"/>
            </a:pPr>
            <a:r>
              <a:rPr lang="es-MX" sz="1500" b="1" dirty="0">
                <a:solidFill>
                  <a:schemeClr val="tx1"/>
                </a:solidFill>
                <a:latin typeface="Inter"/>
                <a:ea typeface="Inter"/>
                <a:sym typeface="Wingdings" panose="05000000000000000000" pitchFamily="2" charset="2"/>
              </a:rPr>
              <a:t>Varianza alta en los precios: </a:t>
            </a:r>
            <a:r>
              <a:rPr lang="es-MX" sz="1500" dirty="0">
                <a:solidFill>
                  <a:schemeClr val="tx1"/>
                </a:solidFill>
                <a:latin typeface="Inter"/>
                <a:ea typeface="Inter"/>
                <a:sym typeface="Wingdings" panose="05000000000000000000" pitchFamily="2" charset="2"/>
              </a:rPr>
              <a:t>La varianza de </a:t>
            </a:r>
            <a:r>
              <a:rPr lang="es-MX" sz="1500" dirty="0" err="1">
                <a:solidFill>
                  <a:schemeClr val="tx1"/>
                </a:solidFill>
                <a:latin typeface="Inter"/>
                <a:ea typeface="Inter"/>
                <a:sym typeface="Wingdings" panose="05000000000000000000" pitchFamily="2" charset="2"/>
              </a:rPr>
              <a:t>price_uf</a:t>
            </a:r>
            <a:r>
              <a:rPr lang="es-MX" sz="1500" dirty="0">
                <a:solidFill>
                  <a:schemeClr val="tx1"/>
                </a:solidFill>
                <a:latin typeface="Inter"/>
                <a:ea typeface="Inter"/>
                <a:sym typeface="Wingdings" panose="05000000000000000000" pitchFamily="2" charset="2"/>
              </a:rPr>
              <a:t> es bastante alta, lo que significa que los precios en UF están muy dispersos en el conjunto de datos, con muchas diferencias entre las casas.</a:t>
            </a:r>
            <a:endParaRPr lang="es-MX" sz="1500" dirty="0">
              <a:solidFill>
                <a:schemeClr val="tx1"/>
              </a:solidFill>
              <a:latin typeface="Inter"/>
              <a:ea typeface="Inter"/>
            </a:endParaRPr>
          </a:p>
          <a:p>
            <a:pPr marL="285750" indent="-285750" algn="just">
              <a:lnSpc>
                <a:spcPct val="130000"/>
              </a:lnSpc>
              <a:buChar char="•"/>
            </a:pPr>
            <a:endParaRPr lang="es-MX" sz="1500" dirty="0">
              <a:solidFill>
                <a:schemeClr val="tx1"/>
              </a:solidFill>
              <a:latin typeface="Inter"/>
              <a:ea typeface="Inter"/>
            </a:endParaRPr>
          </a:p>
          <a:p>
            <a:pPr marL="285750" marR="0" lvl="0" indent="-285750" algn="just" rtl="0">
              <a:lnSpc>
                <a:spcPct val="130000"/>
              </a:lnSpc>
              <a:spcBef>
                <a:spcPts val="0"/>
              </a:spcBef>
              <a:spcAft>
                <a:spcPts val="0"/>
              </a:spcAft>
              <a:buChar char="•"/>
            </a:pPr>
            <a:r>
              <a:rPr lang="es-MX" sz="1500" b="1" dirty="0">
                <a:solidFill>
                  <a:schemeClr val="tx1"/>
                </a:solidFill>
                <a:latin typeface="Inter"/>
                <a:ea typeface="Inter"/>
                <a:sym typeface="Wingdings" panose="05000000000000000000" pitchFamily="2" charset="2"/>
              </a:rPr>
              <a:t>Varianza menor en dormitorios: </a:t>
            </a:r>
            <a:r>
              <a:rPr lang="es-MX" sz="1500" dirty="0">
                <a:solidFill>
                  <a:schemeClr val="tx1"/>
                </a:solidFill>
                <a:latin typeface="Inter"/>
                <a:ea typeface="Inter"/>
                <a:sym typeface="Wingdings" panose="05000000000000000000" pitchFamily="2" charset="2"/>
              </a:rPr>
              <a:t>La variabilidad en el número de dormitorios es baja, lo que refleja que la mayoría de las casas tienen un número similar de dormitorios.</a:t>
            </a:r>
            <a:endParaRPr lang="es-MX" sz="1500" dirty="0">
              <a:solidFill>
                <a:schemeClr val="tx1"/>
              </a:solidFill>
              <a:latin typeface="Inter"/>
              <a:ea typeface="Inter"/>
            </a:endParaRPr>
          </a:p>
        </p:txBody>
      </p:sp>
      <p:pic>
        <p:nvPicPr>
          <p:cNvPr id="3" name="Imagen 2">
            <a:extLst>
              <a:ext uri="{FF2B5EF4-FFF2-40B4-BE49-F238E27FC236}">
                <a16:creationId xmlns:a16="http://schemas.microsoft.com/office/drawing/2014/main" xmlns="" id="{7816E7DC-EC30-7A39-D300-36C51925CEDF}"/>
              </a:ext>
            </a:extLst>
          </p:cNvPr>
          <p:cNvPicPr>
            <a:picLocks noChangeAspect="1"/>
          </p:cNvPicPr>
          <p:nvPr/>
        </p:nvPicPr>
        <p:blipFill>
          <a:blip r:embed="rId4"/>
          <a:srcRect r="33877"/>
          <a:stretch/>
        </p:blipFill>
        <p:spPr>
          <a:xfrm>
            <a:off x="8985112" y="3338488"/>
            <a:ext cx="7407088" cy="4091290"/>
          </a:xfrm>
          <a:prstGeom prst="rect">
            <a:avLst/>
          </a:prstGeom>
        </p:spPr>
      </p:pic>
    </p:spTree>
    <p:extLst>
      <p:ext uri="{BB962C8B-B14F-4D97-AF65-F5344CB8AC3E}">
        <p14:creationId xmlns:p14="http://schemas.microsoft.com/office/powerpoint/2010/main" val="1070439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28710"/>
            <a:ext cx="6755039" cy="6301725"/>
          </a:xfrm>
          <a:prstGeom prst="rect">
            <a:avLst/>
          </a:prstGeom>
          <a:noFill/>
          <a:ln>
            <a:noFill/>
          </a:ln>
        </p:spPr>
        <p:txBody>
          <a:bodyPr spcFirstLastPara="1" wrap="square" lIns="0" tIns="0" rIns="0" bIns="0" anchor="t" anchorCtr="0">
            <a:spAutoFit/>
          </a:bodyPr>
          <a:lstStyle/>
          <a:p>
            <a:pPr algn="just">
              <a:lnSpc>
                <a:spcPct val="130000"/>
              </a:lnSpc>
            </a:pPr>
            <a:r>
              <a:rPr lang="es-MX" sz="1500" dirty="0">
                <a:solidFill>
                  <a:schemeClr val="tx1"/>
                </a:solidFill>
                <a:latin typeface="Inter"/>
                <a:ea typeface="Inter"/>
                <a:sym typeface="Wingdings" panose="05000000000000000000" pitchFamily="2" charset="2"/>
              </a:rPr>
              <a:t>Los parámetros calculados son la pendiente     y el intercepto      de la ecuación de la recta de regresión:</a:t>
            </a:r>
            <a:endParaRPr lang="es-ES" dirty="0"/>
          </a:p>
          <a:p>
            <a:pPr algn="just">
              <a:lnSpc>
                <a:spcPct val="130000"/>
              </a:lnSpc>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El precio en UF tiende a aumentar en aproximadamente 3039 UF.</a:t>
            </a: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algn="just">
              <a:lnSpc>
                <a:spcPct val="130000"/>
              </a:lnSpc>
            </a:pPr>
            <a:r>
              <a:rPr lang="es-MX" sz="1500" dirty="0">
                <a:solidFill>
                  <a:schemeClr val="tx1"/>
                </a:solidFill>
                <a:latin typeface="Inter"/>
                <a:ea typeface="Inter"/>
                <a:sym typeface="Wingdings" panose="05000000000000000000" pitchFamily="2" charset="2"/>
              </a:rPr>
              <a:t>El intercepto se calcula como:</a:t>
            </a: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marL="0" marR="0" lvl="0" indent="0" algn="just">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algn="just">
              <a:lnSpc>
                <a:spcPct val="130000"/>
              </a:lnSpc>
            </a:pPr>
            <a:r>
              <a:rPr lang="es-MX" sz="1500" dirty="0">
                <a:solidFill>
                  <a:schemeClr val="tx1"/>
                </a:solidFill>
                <a:latin typeface="Inter"/>
                <a:ea typeface="Inter"/>
                <a:sym typeface="Wingdings" panose="05000000000000000000" pitchFamily="2" charset="2"/>
              </a:rPr>
              <a:t>Tomando la media del precio en UF (</a:t>
            </a:r>
            <a:r>
              <a:rPr lang="es-MX" sz="1500" dirty="0" err="1">
                <a:solidFill>
                  <a:schemeClr val="tx1"/>
                </a:solidFill>
                <a:latin typeface="Inter"/>
                <a:ea typeface="Inter"/>
                <a:sym typeface="Wingdings" panose="05000000000000000000" pitchFamily="2" charset="2"/>
              </a:rPr>
              <a:t>price_uf.mean</a:t>
            </a:r>
            <a:r>
              <a:rPr lang="es-MX" sz="1500" dirty="0">
                <a:solidFill>
                  <a:schemeClr val="tx1"/>
                </a:solidFill>
                <a:latin typeface="Inter"/>
                <a:ea typeface="Inter"/>
                <a:sym typeface="Wingdings" panose="05000000000000000000" pitchFamily="2" charset="2"/>
              </a:rPr>
              <a:t>()) y la media del número de dormitorios (</a:t>
            </a:r>
            <a:r>
              <a:rPr lang="es-MX" sz="1500" dirty="0" err="1">
                <a:solidFill>
                  <a:schemeClr val="tx1"/>
                </a:solidFill>
                <a:latin typeface="Inter"/>
                <a:ea typeface="Inter"/>
                <a:sym typeface="Wingdings" panose="05000000000000000000" pitchFamily="2" charset="2"/>
              </a:rPr>
              <a:t>dorms.mean</a:t>
            </a:r>
            <a:r>
              <a:rPr lang="es-MX" sz="1500" dirty="0">
                <a:solidFill>
                  <a:schemeClr val="tx1"/>
                </a:solidFill>
                <a:latin typeface="Inter"/>
                <a:ea typeface="Inter"/>
                <a:sym typeface="Wingdings" panose="05000000000000000000" pitchFamily="2" charset="2"/>
              </a:rPr>
              <a:t>())</a:t>
            </a: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r>
              <a:rPr lang="es-MX" sz="1500" dirty="0">
                <a:solidFill>
                  <a:schemeClr val="tx1"/>
                </a:solidFill>
                <a:latin typeface="Inter"/>
                <a:ea typeface="Inter"/>
                <a:sym typeface="Wingdings" panose="05000000000000000000" pitchFamily="2" charset="2"/>
              </a:rPr>
              <a:t>Este valor es el precio estimado cuando el número de dormitorios es 0, lo cual en este caso específico no tiene una interpretación práctica.</a:t>
            </a:r>
            <a:endParaRPr lang="es-MX" sz="1500" dirty="0">
              <a:solidFill>
                <a:schemeClr val="tx1"/>
              </a:solidFill>
              <a:latin typeface="Inter"/>
              <a:ea typeface="Inter"/>
            </a:endParaRPr>
          </a:p>
          <a:p>
            <a:pPr marL="0" marR="0" lvl="0" indent="0" rtl="0">
              <a:lnSpc>
                <a:spcPct val="130000"/>
              </a:lnSpc>
              <a:spcBef>
                <a:spcPts val="0"/>
              </a:spcBef>
              <a:spcAft>
                <a:spcPts val="0"/>
              </a:spcAft>
              <a:buNone/>
            </a:pPr>
            <a:endParaRPr lang="es-MX" sz="1500" dirty="0">
              <a:solidFill>
                <a:schemeClr val="tx1"/>
              </a:solidFill>
              <a:latin typeface="Inter"/>
              <a:ea typeface="Inter"/>
              <a:sym typeface="Wingdings" panose="05000000000000000000" pitchFamily="2" charset="2"/>
            </a:endParaRPr>
          </a:p>
        </p:txBody>
      </p:sp>
      <p:pic>
        <p:nvPicPr>
          <p:cNvPr id="6" name="Imagen 5">
            <a:extLst>
              <a:ext uri="{FF2B5EF4-FFF2-40B4-BE49-F238E27FC236}">
                <a16:creationId xmlns:a16="http://schemas.microsoft.com/office/drawing/2014/main" xmlns="" id="{0AA1956A-A2AB-F7D2-8276-F2DBB41CED7F}"/>
              </a:ext>
            </a:extLst>
          </p:cNvPr>
          <p:cNvPicPr>
            <a:picLocks noChangeAspect="1"/>
          </p:cNvPicPr>
          <p:nvPr/>
        </p:nvPicPr>
        <p:blipFill>
          <a:blip r:embed="rId4"/>
          <a:stretch>
            <a:fillRect/>
          </a:stretch>
        </p:blipFill>
        <p:spPr>
          <a:xfrm>
            <a:off x="9144000" y="2957250"/>
            <a:ext cx="8824121" cy="4857081"/>
          </a:xfrm>
          <a:prstGeom prst="rect">
            <a:avLst/>
          </a:prstGeom>
        </p:spPr>
      </p:pic>
      <p:pic>
        <p:nvPicPr>
          <p:cNvPr id="2" name="Picture 1">
            <a:extLst>
              <a:ext uri="{FF2B5EF4-FFF2-40B4-BE49-F238E27FC236}">
                <a16:creationId xmlns:a16="http://schemas.microsoft.com/office/drawing/2014/main" xmlns="" id="{0AB7751A-EA0D-997C-96E0-48079D6F7351}"/>
              </a:ext>
            </a:extLst>
          </p:cNvPr>
          <p:cNvPicPr>
            <a:picLocks noChangeAspect="1"/>
          </p:cNvPicPr>
          <p:nvPr/>
        </p:nvPicPr>
        <p:blipFill>
          <a:blip r:embed="rId5"/>
          <a:stretch>
            <a:fillRect/>
          </a:stretch>
        </p:blipFill>
        <p:spPr>
          <a:xfrm>
            <a:off x="3366694" y="4331404"/>
            <a:ext cx="2060408" cy="399549"/>
          </a:xfrm>
          <a:prstGeom prst="rect">
            <a:avLst/>
          </a:prstGeom>
        </p:spPr>
      </p:pic>
      <p:pic>
        <p:nvPicPr>
          <p:cNvPr id="3" name="Picture 2">
            <a:extLst>
              <a:ext uri="{FF2B5EF4-FFF2-40B4-BE49-F238E27FC236}">
                <a16:creationId xmlns:a16="http://schemas.microsoft.com/office/drawing/2014/main" xmlns="" id="{71C4019D-29F1-B91A-0EEB-E49EF40E752D}"/>
              </a:ext>
            </a:extLst>
          </p:cNvPr>
          <p:cNvPicPr>
            <a:picLocks noChangeAspect="1"/>
          </p:cNvPicPr>
          <p:nvPr/>
        </p:nvPicPr>
        <p:blipFill>
          <a:blip r:embed="rId6"/>
          <a:stretch>
            <a:fillRect/>
          </a:stretch>
        </p:blipFill>
        <p:spPr>
          <a:xfrm>
            <a:off x="1011656" y="4999622"/>
            <a:ext cx="2849478" cy="753978"/>
          </a:xfrm>
          <a:prstGeom prst="rect">
            <a:avLst/>
          </a:prstGeom>
        </p:spPr>
      </p:pic>
      <p:pic>
        <p:nvPicPr>
          <p:cNvPr id="8" name="Picture 7">
            <a:extLst>
              <a:ext uri="{FF2B5EF4-FFF2-40B4-BE49-F238E27FC236}">
                <a16:creationId xmlns:a16="http://schemas.microsoft.com/office/drawing/2014/main" xmlns="" id="{CBD4FCD8-F464-00A1-CEB4-2A57964C1EA0}"/>
              </a:ext>
            </a:extLst>
          </p:cNvPr>
          <p:cNvPicPr>
            <a:picLocks noChangeAspect="1"/>
          </p:cNvPicPr>
          <p:nvPr/>
        </p:nvPicPr>
        <p:blipFill>
          <a:blip r:embed="rId7"/>
          <a:stretch>
            <a:fillRect/>
          </a:stretch>
        </p:blipFill>
        <p:spPr>
          <a:xfrm>
            <a:off x="6918601" y="3534277"/>
            <a:ext cx="222082" cy="309311"/>
          </a:xfrm>
          <a:prstGeom prst="rect">
            <a:avLst/>
          </a:prstGeom>
        </p:spPr>
      </p:pic>
      <p:pic>
        <p:nvPicPr>
          <p:cNvPr id="9" name="Picture 8">
            <a:extLst>
              <a:ext uri="{FF2B5EF4-FFF2-40B4-BE49-F238E27FC236}">
                <a16:creationId xmlns:a16="http://schemas.microsoft.com/office/drawing/2014/main" xmlns="" id="{516813DB-7F73-06B7-5A38-B3B061AB9D0A}"/>
              </a:ext>
            </a:extLst>
          </p:cNvPr>
          <p:cNvPicPr>
            <a:picLocks noChangeAspect="1"/>
          </p:cNvPicPr>
          <p:nvPr/>
        </p:nvPicPr>
        <p:blipFill>
          <a:blip r:embed="rId8"/>
          <a:stretch>
            <a:fillRect/>
          </a:stretch>
        </p:blipFill>
        <p:spPr>
          <a:xfrm>
            <a:off x="5146007" y="3529264"/>
            <a:ext cx="222082" cy="309311"/>
          </a:xfrm>
          <a:prstGeom prst="rect">
            <a:avLst/>
          </a:prstGeom>
        </p:spPr>
      </p:pic>
      <p:pic>
        <p:nvPicPr>
          <p:cNvPr id="10" name="Picture 9">
            <a:extLst>
              <a:ext uri="{FF2B5EF4-FFF2-40B4-BE49-F238E27FC236}">
                <a16:creationId xmlns:a16="http://schemas.microsoft.com/office/drawing/2014/main" xmlns="" id="{88F8AE85-9F01-2CCB-E72A-3E2720FB9084}"/>
              </a:ext>
            </a:extLst>
          </p:cNvPr>
          <p:cNvPicPr>
            <a:picLocks noChangeAspect="1"/>
          </p:cNvPicPr>
          <p:nvPr/>
        </p:nvPicPr>
        <p:blipFill>
          <a:blip r:embed="rId9"/>
          <a:stretch>
            <a:fillRect/>
          </a:stretch>
        </p:blipFill>
        <p:spPr>
          <a:xfrm>
            <a:off x="3424237" y="6974056"/>
            <a:ext cx="1949617" cy="384508"/>
          </a:xfrm>
          <a:prstGeom prst="rect">
            <a:avLst/>
          </a:prstGeom>
        </p:spPr>
      </p:pic>
      <p:pic>
        <p:nvPicPr>
          <p:cNvPr id="11" name="Picture 10">
            <a:extLst>
              <a:ext uri="{FF2B5EF4-FFF2-40B4-BE49-F238E27FC236}">
                <a16:creationId xmlns:a16="http://schemas.microsoft.com/office/drawing/2014/main" xmlns="" id="{8E5AF6F5-47B5-0E4F-BA4E-65211B3BCD39}"/>
              </a:ext>
            </a:extLst>
          </p:cNvPr>
          <p:cNvPicPr>
            <a:picLocks noChangeAspect="1"/>
          </p:cNvPicPr>
          <p:nvPr/>
        </p:nvPicPr>
        <p:blipFill>
          <a:blip r:embed="rId10"/>
          <a:stretch>
            <a:fillRect/>
          </a:stretch>
        </p:blipFill>
        <p:spPr>
          <a:xfrm>
            <a:off x="4072690" y="5083593"/>
            <a:ext cx="3389897" cy="586038"/>
          </a:xfrm>
          <a:prstGeom prst="rect">
            <a:avLst/>
          </a:prstGeom>
        </p:spPr>
      </p:pic>
      <p:pic>
        <p:nvPicPr>
          <p:cNvPr id="12" name="Picture 11">
            <a:extLst>
              <a:ext uri="{FF2B5EF4-FFF2-40B4-BE49-F238E27FC236}">
                <a16:creationId xmlns:a16="http://schemas.microsoft.com/office/drawing/2014/main" xmlns="" id="{D53F9EA9-591C-2E13-86EB-6470C5C91F8C}"/>
              </a:ext>
            </a:extLst>
          </p:cNvPr>
          <p:cNvPicPr>
            <a:picLocks noChangeAspect="1"/>
          </p:cNvPicPr>
          <p:nvPr/>
        </p:nvPicPr>
        <p:blipFill>
          <a:blip r:embed="rId11"/>
          <a:stretch>
            <a:fillRect/>
          </a:stretch>
        </p:blipFill>
        <p:spPr>
          <a:xfrm>
            <a:off x="3369595" y="8402805"/>
            <a:ext cx="2058903" cy="384509"/>
          </a:xfrm>
          <a:prstGeom prst="rect">
            <a:avLst/>
          </a:prstGeom>
        </p:spPr>
      </p:pic>
    </p:spTree>
    <p:extLst>
      <p:ext uri="{BB962C8B-B14F-4D97-AF65-F5344CB8AC3E}">
        <p14:creationId xmlns:p14="http://schemas.microsoft.com/office/powerpoint/2010/main" val="6494370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pic>
        <p:nvPicPr>
          <p:cNvPr id="3" name="Imagen 2">
            <a:extLst>
              <a:ext uri="{FF2B5EF4-FFF2-40B4-BE49-F238E27FC236}">
                <a16:creationId xmlns:a16="http://schemas.microsoft.com/office/drawing/2014/main" xmlns="" id="{41E58184-59D9-AFF9-A829-C60D6BCF1653}"/>
              </a:ext>
            </a:extLst>
          </p:cNvPr>
          <p:cNvPicPr>
            <a:picLocks noChangeAspect="1"/>
          </p:cNvPicPr>
          <p:nvPr/>
        </p:nvPicPr>
        <p:blipFill>
          <a:blip r:embed="rId4"/>
          <a:stretch>
            <a:fillRect/>
          </a:stretch>
        </p:blipFill>
        <p:spPr>
          <a:xfrm>
            <a:off x="9310695" y="3900002"/>
            <a:ext cx="8597108" cy="4072923"/>
          </a:xfrm>
          <a:prstGeom prst="rect">
            <a:avLst/>
          </a:prstGeom>
        </p:spPr>
      </p:pic>
      <p:grpSp>
        <p:nvGrpSpPr>
          <p:cNvPr id="11" name="Group 10">
            <a:extLst>
              <a:ext uri="{FF2B5EF4-FFF2-40B4-BE49-F238E27FC236}">
                <a16:creationId xmlns:a16="http://schemas.microsoft.com/office/drawing/2014/main" xmlns="" id="{6C67216D-EB9C-24B2-5159-42B0A9D2282D}"/>
              </a:ext>
            </a:extLst>
          </p:cNvPr>
          <p:cNvGrpSpPr/>
          <p:nvPr/>
        </p:nvGrpSpPr>
        <p:grpSpPr>
          <a:xfrm>
            <a:off x="1321677" y="3536451"/>
            <a:ext cx="6755039" cy="4801314"/>
            <a:chOff x="1321677" y="3771775"/>
            <a:chExt cx="6755039" cy="4801314"/>
          </a:xfrm>
        </p:grpSpPr>
        <p:sp>
          <p:nvSpPr>
            <p:cNvPr id="6" name="Google Shape;67;p11">
              <a:extLst>
                <a:ext uri="{FF2B5EF4-FFF2-40B4-BE49-F238E27FC236}">
                  <a16:creationId xmlns:a16="http://schemas.microsoft.com/office/drawing/2014/main" xmlns="" id="{53AE6E33-F008-8F20-58A8-83450305F3B6}"/>
                </a:ext>
              </a:extLst>
            </p:cNvPr>
            <p:cNvSpPr txBox="1"/>
            <p:nvPr/>
          </p:nvSpPr>
          <p:spPr>
            <a:xfrm>
              <a:off x="1321677" y="3771775"/>
              <a:ext cx="6755039" cy="480131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b="1" dirty="0">
                  <a:solidFill>
                    <a:schemeClr val="tx1"/>
                  </a:solidFill>
                  <a:latin typeface="Inter"/>
                  <a:ea typeface="Inter"/>
                  <a:sym typeface="Wingdings" panose="05000000000000000000" pitchFamily="2" charset="2"/>
                </a:rPr>
                <a:t>Cálculo de los valores predichos:</a:t>
              </a:r>
              <a:endParaRPr lang="es-ES"/>
            </a:p>
            <a:p>
              <a:pPr algn="just">
                <a:lnSpc>
                  <a:spcPct val="130000"/>
                </a:lnSpc>
              </a:pPr>
              <a:r>
                <a:rPr lang="es-MX" sz="1500" dirty="0">
                  <a:solidFill>
                    <a:schemeClr val="tx1"/>
                  </a:solidFill>
                  <a:latin typeface="Inter"/>
                  <a:ea typeface="Inter"/>
                  <a:sym typeface="Wingdings" panose="05000000000000000000" pitchFamily="2" charset="2"/>
                </a:rPr>
                <a:t>Usando la fórmula de la recta de regresión                         se calculan los valores predichos (</a:t>
              </a:r>
              <a:r>
                <a:rPr lang="es-MX" sz="1500" err="1">
                  <a:solidFill>
                    <a:schemeClr val="tx1"/>
                  </a:solidFill>
                  <a:latin typeface="Inter"/>
                  <a:ea typeface="Inter"/>
                  <a:sym typeface="Wingdings" panose="05000000000000000000" pitchFamily="2" charset="2"/>
                </a:rPr>
                <a:t>predict</a:t>
              </a:r>
              <a:r>
                <a:rPr lang="es-MX" sz="1500" dirty="0">
                  <a:solidFill>
                    <a:schemeClr val="tx1"/>
                  </a:solidFill>
                  <a:latin typeface="Inter"/>
                  <a:ea typeface="Inter"/>
                  <a:sym typeface="Wingdings" panose="05000000000000000000" pitchFamily="2" charset="2"/>
                </a:rPr>
                <a:t>) para el precio en UF (</a:t>
              </a:r>
              <a:r>
                <a:rPr lang="es-MX" sz="1500" err="1">
                  <a:solidFill>
                    <a:schemeClr val="tx1"/>
                  </a:solidFill>
                  <a:latin typeface="Inter"/>
                  <a:ea typeface="Inter"/>
                  <a:sym typeface="Wingdings" panose="05000000000000000000" pitchFamily="2" charset="2"/>
                </a:rPr>
                <a:t>price_uf</a:t>
              </a:r>
              <a:r>
                <a:rPr lang="es-MX" sz="1500" dirty="0">
                  <a:solidFill>
                    <a:schemeClr val="tx1"/>
                  </a:solidFill>
                  <a:latin typeface="Inter"/>
                  <a:ea typeface="Inter"/>
                  <a:sym typeface="Wingdings" panose="05000000000000000000" pitchFamily="2" charset="2"/>
                </a:rPr>
                <a:t>) en función del número de dormitorios (</a:t>
              </a:r>
              <a:r>
                <a:rPr lang="es-MX" sz="1500" err="1">
                  <a:solidFill>
                    <a:schemeClr val="tx1"/>
                  </a:solidFill>
                  <a:latin typeface="Inter"/>
                  <a:ea typeface="Inter"/>
                  <a:sym typeface="Wingdings" panose="05000000000000000000" pitchFamily="2" charset="2"/>
                </a:rPr>
                <a:t>dorms</a:t>
              </a:r>
              <a:r>
                <a:rPr lang="es-MX" sz="1500" dirty="0">
                  <a:solidFill>
                    <a:schemeClr val="tx1"/>
                  </a:solidFill>
                  <a:latin typeface="Inter"/>
                  <a:ea typeface="Inter"/>
                  <a:sym typeface="Wingdings" panose="05000000000000000000" pitchFamily="2" charset="2"/>
                </a:rPr>
                <a:t>).</a:t>
              </a:r>
              <a:endParaRPr lang="es-MX" sz="1500" dirty="0">
                <a:solidFill>
                  <a:schemeClr val="tx1"/>
                </a:solidFill>
                <a:latin typeface="Inter"/>
                <a:ea typeface="Inter"/>
              </a:endParaRPr>
            </a:p>
            <a:p>
              <a:pPr algn="just">
                <a:lnSpc>
                  <a:spcPct val="130000"/>
                </a:lnSpc>
              </a:pPr>
              <a:endParaRPr lang="es-MX" sz="1500">
                <a:solidFill>
                  <a:schemeClr val="tx1"/>
                </a:solidFill>
                <a:latin typeface="Inter"/>
                <a:ea typeface="Inter"/>
                <a:sym typeface="Wingdings" panose="05000000000000000000" pitchFamily="2" charset="2"/>
              </a:endParaRPr>
            </a:p>
            <a:p>
              <a:pPr marL="0" marR="0" lvl="0" indent="0" algn="just">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La ecuación aplicada es: </a:t>
              </a:r>
              <a:endParaRPr lang="es-MX" sz="1500" dirty="0">
                <a:solidFill>
                  <a:schemeClr val="tx1"/>
                </a:solidFill>
                <a:latin typeface="Inter"/>
                <a:ea typeface="Inter"/>
              </a:endParaRPr>
            </a:p>
            <a:p>
              <a:pPr marL="0" marR="0" lvl="0" indent="0" algn="just">
                <a:lnSpc>
                  <a:spcPct val="130000"/>
                </a:lnSpc>
                <a:spcBef>
                  <a:spcPts val="0"/>
                </a:spcBef>
                <a:spcAft>
                  <a:spcPts val="0"/>
                </a:spcAft>
                <a:buNone/>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b="1" dirty="0">
                  <a:solidFill>
                    <a:schemeClr val="tx1"/>
                  </a:solidFill>
                  <a:latin typeface="Inter"/>
                  <a:ea typeface="Inter"/>
                  <a:sym typeface="Wingdings" panose="05000000000000000000" pitchFamily="2" charset="2"/>
                </a:rPr>
                <a:t>Cálculo de los errores (residuos):</a:t>
              </a:r>
              <a:r>
                <a:rPr lang="es-MX" sz="1500" dirty="0">
                  <a:solidFill>
                    <a:schemeClr val="tx1"/>
                  </a:solidFill>
                  <a:latin typeface="Inter"/>
                  <a:ea typeface="Inter"/>
                  <a:sym typeface="Wingdings" panose="05000000000000000000" pitchFamily="2" charset="2"/>
                </a:rPr>
                <a:t> Los errores o residuos (error) se calculan como la diferencia entre los valores reales (</a:t>
              </a:r>
              <a:r>
                <a:rPr lang="es-MX" sz="1500" dirty="0" err="1">
                  <a:solidFill>
                    <a:schemeClr val="tx1"/>
                  </a:solidFill>
                  <a:latin typeface="Inter"/>
                  <a:ea typeface="Inter"/>
                  <a:sym typeface="Wingdings" panose="05000000000000000000" pitchFamily="2" charset="2"/>
                </a:rPr>
                <a:t>price_uf</a:t>
              </a:r>
              <a:r>
                <a:rPr lang="es-MX" sz="1500" dirty="0">
                  <a:solidFill>
                    <a:schemeClr val="tx1"/>
                  </a:solidFill>
                  <a:latin typeface="Inter"/>
                  <a:ea typeface="Inter"/>
                  <a:sym typeface="Wingdings" panose="05000000000000000000" pitchFamily="2" charset="2"/>
                </a:rPr>
                <a:t>) y los valores predichos (</a:t>
              </a:r>
              <a:r>
                <a:rPr lang="es-MX" sz="1500" dirty="0" err="1">
                  <a:solidFill>
                    <a:schemeClr val="tx1"/>
                  </a:solidFill>
                  <a:latin typeface="Inter"/>
                  <a:ea typeface="Inter"/>
                  <a:sym typeface="Wingdings" panose="05000000000000000000" pitchFamily="2" charset="2"/>
                </a:rPr>
                <a:t>predict</a:t>
              </a:r>
              <a:r>
                <a:rPr lang="es-MX" sz="1500" dirty="0">
                  <a:solidFill>
                    <a:schemeClr val="tx1"/>
                  </a:solidFill>
                  <a:latin typeface="Inter"/>
                  <a:ea typeface="Inter"/>
                  <a:sym typeface="Wingdings" panose="05000000000000000000" pitchFamily="2" charset="2"/>
                </a:rPr>
                <a:t>): </a:t>
              </a: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r>
                <a:rPr lang="es-MX" sz="1500" dirty="0">
                  <a:solidFill>
                    <a:schemeClr val="tx1"/>
                  </a:solidFill>
                  <a:latin typeface="Inter"/>
                  <a:ea typeface="Inter"/>
                </a:rPr>
                <a:t> </a:t>
              </a:r>
              <a:r>
                <a:rPr lang="es-MX" sz="1500" dirty="0">
                  <a:solidFill>
                    <a:schemeClr val="tx1"/>
                  </a:solidFill>
                  <a:latin typeface="Inter"/>
                  <a:ea typeface="Inter"/>
                  <a:sym typeface="Wingdings" panose="05000000000000000000" pitchFamily="2" charset="2"/>
                </a:rPr>
                <a:t>       Este valor mide qué tan bien el modelo ajusta los datos. </a:t>
              </a:r>
              <a:endParaRPr lang="es-MX" sz="1500">
                <a:solidFill>
                  <a:schemeClr val="tx1"/>
                </a:solidFill>
                <a:latin typeface="Inter"/>
                <a:ea typeface="Inter"/>
              </a:endParaRPr>
            </a:p>
          </p:txBody>
        </p:sp>
        <p:pic>
          <p:nvPicPr>
            <p:cNvPr id="7" name="Picture 6">
              <a:extLst>
                <a:ext uri="{FF2B5EF4-FFF2-40B4-BE49-F238E27FC236}">
                  <a16:creationId xmlns:a16="http://schemas.microsoft.com/office/drawing/2014/main" xmlns="" id="{81C3B201-8943-8FF7-7150-D46CED5C1609}"/>
                </a:ext>
              </a:extLst>
            </p:cNvPr>
            <p:cNvPicPr>
              <a:picLocks noChangeAspect="1"/>
            </p:cNvPicPr>
            <p:nvPr/>
          </p:nvPicPr>
          <p:blipFill>
            <a:blip r:embed="rId5"/>
            <a:stretch>
              <a:fillRect/>
            </a:stretch>
          </p:blipFill>
          <p:spPr>
            <a:xfrm>
              <a:off x="5246628" y="4075733"/>
              <a:ext cx="1338514" cy="279234"/>
            </a:xfrm>
            <a:prstGeom prst="rect">
              <a:avLst/>
            </a:prstGeom>
          </p:spPr>
        </p:pic>
        <p:pic>
          <p:nvPicPr>
            <p:cNvPr id="8" name="Picture 7">
              <a:extLst>
                <a:ext uri="{FF2B5EF4-FFF2-40B4-BE49-F238E27FC236}">
                  <a16:creationId xmlns:a16="http://schemas.microsoft.com/office/drawing/2014/main" xmlns="" id="{B5DB2F10-A29A-1960-861D-52F27DB776ED}"/>
                </a:ext>
              </a:extLst>
            </p:cNvPr>
            <p:cNvPicPr>
              <a:picLocks noChangeAspect="1"/>
            </p:cNvPicPr>
            <p:nvPr/>
          </p:nvPicPr>
          <p:blipFill>
            <a:blip r:embed="rId6"/>
            <a:stretch>
              <a:fillRect/>
            </a:stretch>
          </p:blipFill>
          <p:spPr>
            <a:xfrm>
              <a:off x="3000361" y="5723124"/>
              <a:ext cx="2793831" cy="279231"/>
            </a:xfrm>
            <a:prstGeom prst="rect">
              <a:avLst/>
            </a:prstGeom>
          </p:spPr>
        </p:pic>
        <p:pic>
          <p:nvPicPr>
            <p:cNvPr id="9" name="Picture 8">
              <a:extLst>
                <a:ext uri="{FF2B5EF4-FFF2-40B4-BE49-F238E27FC236}">
                  <a16:creationId xmlns:a16="http://schemas.microsoft.com/office/drawing/2014/main" xmlns="" id="{84DB81E1-9C86-E72C-561E-D985BD9FC5D6}"/>
                </a:ext>
              </a:extLst>
            </p:cNvPr>
            <p:cNvPicPr>
              <a:picLocks noChangeAspect="1"/>
            </p:cNvPicPr>
            <p:nvPr/>
          </p:nvPicPr>
          <p:blipFill>
            <a:blip r:embed="rId7"/>
            <a:stretch>
              <a:fillRect/>
            </a:stretch>
          </p:blipFill>
          <p:spPr>
            <a:xfrm>
              <a:off x="2437265" y="6303398"/>
              <a:ext cx="4267701" cy="246647"/>
            </a:xfrm>
            <a:prstGeom prst="rect">
              <a:avLst/>
            </a:prstGeom>
          </p:spPr>
        </p:pic>
        <p:pic>
          <p:nvPicPr>
            <p:cNvPr id="10" name="Picture 9">
              <a:extLst>
                <a:ext uri="{FF2B5EF4-FFF2-40B4-BE49-F238E27FC236}">
                  <a16:creationId xmlns:a16="http://schemas.microsoft.com/office/drawing/2014/main" xmlns="" id="{762AD422-6C36-57D9-A97F-1FFC41D6CA2C}"/>
                </a:ext>
              </a:extLst>
            </p:cNvPr>
            <p:cNvPicPr>
              <a:picLocks noChangeAspect="1"/>
            </p:cNvPicPr>
            <p:nvPr/>
          </p:nvPicPr>
          <p:blipFill>
            <a:blip r:embed="rId8"/>
            <a:stretch>
              <a:fillRect/>
            </a:stretch>
          </p:blipFill>
          <p:spPr>
            <a:xfrm>
              <a:off x="2779744" y="7726717"/>
              <a:ext cx="2996036" cy="239350"/>
            </a:xfrm>
            <a:prstGeom prst="rect">
              <a:avLst/>
            </a:prstGeom>
          </p:spPr>
        </p:pic>
      </p:grpSp>
    </p:spTree>
    <p:extLst>
      <p:ext uri="{BB962C8B-B14F-4D97-AF65-F5344CB8AC3E}">
        <p14:creationId xmlns:p14="http://schemas.microsoft.com/office/powerpoint/2010/main" val="3625940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pic>
        <p:nvPicPr>
          <p:cNvPr id="6" name="Imagen 5">
            <a:extLst>
              <a:ext uri="{FF2B5EF4-FFF2-40B4-BE49-F238E27FC236}">
                <a16:creationId xmlns:a16="http://schemas.microsoft.com/office/drawing/2014/main" xmlns="" id="{64149ADB-0460-857F-BFA1-75F045637CEA}"/>
              </a:ext>
            </a:extLst>
          </p:cNvPr>
          <p:cNvPicPr>
            <a:picLocks noChangeAspect="1"/>
          </p:cNvPicPr>
          <p:nvPr/>
        </p:nvPicPr>
        <p:blipFill>
          <a:blip r:embed="rId4"/>
          <a:stretch>
            <a:fillRect/>
          </a:stretch>
        </p:blipFill>
        <p:spPr>
          <a:xfrm>
            <a:off x="8907267" y="2457113"/>
            <a:ext cx="8783276" cy="5496692"/>
          </a:xfrm>
          <a:prstGeom prst="rect">
            <a:avLst/>
          </a:prstGeom>
        </p:spPr>
      </p:pic>
      <p:grpSp>
        <p:nvGrpSpPr>
          <p:cNvPr id="24" name="Group 23">
            <a:extLst>
              <a:ext uri="{FF2B5EF4-FFF2-40B4-BE49-F238E27FC236}">
                <a16:creationId xmlns:a16="http://schemas.microsoft.com/office/drawing/2014/main" xmlns="" id="{9FF735EE-7757-1B86-D1CC-DBE6C25E56C3}"/>
              </a:ext>
            </a:extLst>
          </p:cNvPr>
          <p:cNvGrpSpPr/>
          <p:nvPr/>
        </p:nvGrpSpPr>
        <p:grpSpPr>
          <a:xfrm>
            <a:off x="1321677" y="3536451"/>
            <a:ext cx="6755039" cy="4801314"/>
            <a:chOff x="1321677" y="3771775"/>
            <a:chExt cx="6755039" cy="4801314"/>
          </a:xfrm>
        </p:grpSpPr>
        <p:sp>
          <p:nvSpPr>
            <p:cNvPr id="19" name="Google Shape;67;p11">
              <a:extLst>
                <a:ext uri="{FF2B5EF4-FFF2-40B4-BE49-F238E27FC236}">
                  <a16:creationId xmlns:a16="http://schemas.microsoft.com/office/drawing/2014/main" xmlns="" id="{DBA1E412-57F5-42B4-E746-69CFCA98568A}"/>
                </a:ext>
              </a:extLst>
            </p:cNvPr>
            <p:cNvSpPr txBox="1"/>
            <p:nvPr/>
          </p:nvSpPr>
          <p:spPr>
            <a:xfrm>
              <a:off x="1321677" y="3771775"/>
              <a:ext cx="6755039" cy="480131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b="1" dirty="0">
                  <a:solidFill>
                    <a:schemeClr val="tx1"/>
                  </a:solidFill>
                  <a:latin typeface="Inter"/>
                  <a:ea typeface="Inter"/>
                  <a:sym typeface="Wingdings" panose="05000000000000000000" pitchFamily="2" charset="2"/>
                </a:rPr>
                <a:t>Cálculo de los valores predichos:</a:t>
              </a:r>
              <a:endParaRPr lang="es-ES"/>
            </a:p>
            <a:p>
              <a:pPr algn="just">
                <a:lnSpc>
                  <a:spcPct val="130000"/>
                </a:lnSpc>
              </a:pPr>
              <a:r>
                <a:rPr lang="es-MX" sz="1500" dirty="0">
                  <a:solidFill>
                    <a:schemeClr val="tx1"/>
                  </a:solidFill>
                  <a:latin typeface="Inter"/>
                  <a:ea typeface="Inter"/>
                  <a:sym typeface="Wingdings" panose="05000000000000000000" pitchFamily="2" charset="2"/>
                </a:rPr>
                <a:t>Usando la fórmula de la recta de regresión                         se calculan los valores predichos (</a:t>
              </a:r>
              <a:r>
                <a:rPr lang="es-MX" sz="1500" err="1">
                  <a:solidFill>
                    <a:schemeClr val="tx1"/>
                  </a:solidFill>
                  <a:latin typeface="Inter"/>
                  <a:ea typeface="Inter"/>
                  <a:sym typeface="Wingdings" panose="05000000000000000000" pitchFamily="2" charset="2"/>
                </a:rPr>
                <a:t>predict</a:t>
              </a:r>
              <a:r>
                <a:rPr lang="es-MX" sz="1500" dirty="0">
                  <a:solidFill>
                    <a:schemeClr val="tx1"/>
                  </a:solidFill>
                  <a:latin typeface="Inter"/>
                  <a:ea typeface="Inter"/>
                  <a:sym typeface="Wingdings" panose="05000000000000000000" pitchFamily="2" charset="2"/>
                </a:rPr>
                <a:t>) para el precio en UF (</a:t>
              </a:r>
              <a:r>
                <a:rPr lang="es-MX" sz="1500" err="1">
                  <a:solidFill>
                    <a:schemeClr val="tx1"/>
                  </a:solidFill>
                  <a:latin typeface="Inter"/>
                  <a:ea typeface="Inter"/>
                  <a:sym typeface="Wingdings" panose="05000000000000000000" pitchFamily="2" charset="2"/>
                </a:rPr>
                <a:t>price_uf</a:t>
              </a:r>
              <a:r>
                <a:rPr lang="es-MX" sz="1500" dirty="0">
                  <a:solidFill>
                    <a:schemeClr val="tx1"/>
                  </a:solidFill>
                  <a:latin typeface="Inter"/>
                  <a:ea typeface="Inter"/>
                  <a:sym typeface="Wingdings" panose="05000000000000000000" pitchFamily="2" charset="2"/>
                </a:rPr>
                <a:t>) en función del número de dormitorios (</a:t>
              </a:r>
              <a:r>
                <a:rPr lang="es-MX" sz="1500" err="1">
                  <a:solidFill>
                    <a:schemeClr val="tx1"/>
                  </a:solidFill>
                  <a:latin typeface="Inter"/>
                  <a:ea typeface="Inter"/>
                  <a:sym typeface="Wingdings" panose="05000000000000000000" pitchFamily="2" charset="2"/>
                </a:rPr>
                <a:t>dorms</a:t>
              </a:r>
              <a:r>
                <a:rPr lang="es-MX" sz="1500" dirty="0">
                  <a:solidFill>
                    <a:schemeClr val="tx1"/>
                  </a:solidFill>
                  <a:latin typeface="Inter"/>
                  <a:ea typeface="Inter"/>
                  <a:sym typeface="Wingdings" panose="05000000000000000000" pitchFamily="2" charset="2"/>
                </a:rPr>
                <a:t>).</a:t>
              </a:r>
              <a:endParaRPr lang="es-MX" sz="1500" dirty="0">
                <a:solidFill>
                  <a:schemeClr val="tx1"/>
                </a:solidFill>
                <a:latin typeface="Inter"/>
                <a:ea typeface="Inter"/>
              </a:endParaRPr>
            </a:p>
            <a:p>
              <a:pPr algn="just">
                <a:lnSpc>
                  <a:spcPct val="130000"/>
                </a:lnSpc>
              </a:pPr>
              <a:endParaRPr lang="es-MX" sz="1500">
                <a:solidFill>
                  <a:schemeClr val="tx1"/>
                </a:solidFill>
                <a:latin typeface="Inter"/>
                <a:ea typeface="Inter"/>
                <a:sym typeface="Wingdings" panose="05000000000000000000" pitchFamily="2" charset="2"/>
              </a:endParaRPr>
            </a:p>
            <a:p>
              <a:pPr marL="0" marR="0" lvl="0" indent="0" algn="just">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La ecuación aplicada es: </a:t>
              </a:r>
              <a:endParaRPr lang="es-MX" sz="1500" dirty="0">
                <a:solidFill>
                  <a:schemeClr val="tx1"/>
                </a:solidFill>
                <a:latin typeface="Inter"/>
                <a:ea typeface="Inter"/>
              </a:endParaRPr>
            </a:p>
            <a:p>
              <a:pPr marL="0" marR="0" lvl="0" indent="0" algn="just">
                <a:lnSpc>
                  <a:spcPct val="130000"/>
                </a:lnSpc>
                <a:spcBef>
                  <a:spcPts val="0"/>
                </a:spcBef>
                <a:spcAft>
                  <a:spcPts val="0"/>
                </a:spcAft>
                <a:buNone/>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b="1" dirty="0">
                  <a:solidFill>
                    <a:schemeClr val="tx1"/>
                  </a:solidFill>
                  <a:latin typeface="Inter"/>
                  <a:ea typeface="Inter"/>
                  <a:sym typeface="Wingdings" panose="05000000000000000000" pitchFamily="2" charset="2"/>
                </a:rPr>
                <a:t>Cálculo de los errores (residuos):</a:t>
              </a:r>
              <a:r>
                <a:rPr lang="es-MX" sz="1500" dirty="0">
                  <a:solidFill>
                    <a:schemeClr val="tx1"/>
                  </a:solidFill>
                  <a:latin typeface="Inter"/>
                  <a:ea typeface="Inter"/>
                  <a:sym typeface="Wingdings" panose="05000000000000000000" pitchFamily="2" charset="2"/>
                </a:rPr>
                <a:t> Los errores o residuos (error) se calculan como la diferencia entre los valores reales (</a:t>
              </a:r>
              <a:r>
                <a:rPr lang="es-MX" sz="1500" dirty="0" err="1">
                  <a:solidFill>
                    <a:schemeClr val="tx1"/>
                  </a:solidFill>
                  <a:latin typeface="Inter"/>
                  <a:ea typeface="Inter"/>
                  <a:sym typeface="Wingdings" panose="05000000000000000000" pitchFamily="2" charset="2"/>
                </a:rPr>
                <a:t>price_uf</a:t>
              </a:r>
              <a:r>
                <a:rPr lang="es-MX" sz="1500" dirty="0">
                  <a:solidFill>
                    <a:schemeClr val="tx1"/>
                  </a:solidFill>
                  <a:latin typeface="Inter"/>
                  <a:ea typeface="Inter"/>
                  <a:sym typeface="Wingdings" panose="05000000000000000000" pitchFamily="2" charset="2"/>
                </a:rPr>
                <a:t>) y los valores predichos (</a:t>
              </a:r>
              <a:r>
                <a:rPr lang="es-MX" sz="1500" dirty="0" err="1">
                  <a:solidFill>
                    <a:schemeClr val="tx1"/>
                  </a:solidFill>
                  <a:latin typeface="Inter"/>
                  <a:ea typeface="Inter"/>
                  <a:sym typeface="Wingdings" panose="05000000000000000000" pitchFamily="2" charset="2"/>
                </a:rPr>
                <a:t>predict</a:t>
              </a:r>
              <a:r>
                <a:rPr lang="es-MX" sz="1500" dirty="0">
                  <a:solidFill>
                    <a:schemeClr val="tx1"/>
                  </a:solidFill>
                  <a:latin typeface="Inter"/>
                  <a:ea typeface="Inter"/>
                  <a:sym typeface="Wingdings" panose="05000000000000000000" pitchFamily="2" charset="2"/>
                </a:rPr>
                <a:t>): </a:t>
              </a: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endParaRPr lang="es-MX" sz="1500" dirty="0">
                <a:solidFill>
                  <a:schemeClr val="tx1"/>
                </a:solidFill>
                <a:latin typeface="Inter"/>
                <a:ea typeface="Inter"/>
              </a:endParaRPr>
            </a:p>
            <a:p>
              <a:pPr algn="just">
                <a:lnSpc>
                  <a:spcPct val="130000"/>
                </a:lnSpc>
              </a:pPr>
              <a:r>
                <a:rPr lang="es-MX" sz="1500" dirty="0">
                  <a:solidFill>
                    <a:schemeClr val="tx1"/>
                  </a:solidFill>
                  <a:latin typeface="Inter"/>
                  <a:ea typeface="Inter"/>
                </a:rPr>
                <a:t> </a:t>
              </a:r>
              <a:r>
                <a:rPr lang="es-MX" sz="1500" dirty="0">
                  <a:solidFill>
                    <a:schemeClr val="tx1"/>
                  </a:solidFill>
                  <a:latin typeface="Inter"/>
                  <a:ea typeface="Inter"/>
                  <a:sym typeface="Wingdings" panose="05000000000000000000" pitchFamily="2" charset="2"/>
                </a:rPr>
                <a:t>       Este valor mide qué tan bien el modelo ajusta los datos. </a:t>
              </a:r>
              <a:endParaRPr lang="es-MX" sz="1500">
                <a:solidFill>
                  <a:schemeClr val="tx1"/>
                </a:solidFill>
                <a:latin typeface="Inter"/>
                <a:ea typeface="Inter"/>
              </a:endParaRPr>
            </a:p>
          </p:txBody>
        </p:sp>
        <p:pic>
          <p:nvPicPr>
            <p:cNvPr id="20" name="Picture 19">
              <a:extLst>
                <a:ext uri="{FF2B5EF4-FFF2-40B4-BE49-F238E27FC236}">
                  <a16:creationId xmlns:a16="http://schemas.microsoft.com/office/drawing/2014/main" xmlns="" id="{29859AD2-F4C7-A64B-4445-0618E4845D6D}"/>
                </a:ext>
              </a:extLst>
            </p:cNvPr>
            <p:cNvPicPr>
              <a:picLocks noChangeAspect="1"/>
            </p:cNvPicPr>
            <p:nvPr/>
          </p:nvPicPr>
          <p:blipFill>
            <a:blip r:embed="rId5"/>
            <a:stretch>
              <a:fillRect/>
            </a:stretch>
          </p:blipFill>
          <p:spPr>
            <a:xfrm>
              <a:off x="5246628" y="4075733"/>
              <a:ext cx="1338514" cy="279234"/>
            </a:xfrm>
            <a:prstGeom prst="rect">
              <a:avLst/>
            </a:prstGeom>
          </p:spPr>
        </p:pic>
        <p:pic>
          <p:nvPicPr>
            <p:cNvPr id="21" name="Picture 20">
              <a:extLst>
                <a:ext uri="{FF2B5EF4-FFF2-40B4-BE49-F238E27FC236}">
                  <a16:creationId xmlns:a16="http://schemas.microsoft.com/office/drawing/2014/main" xmlns="" id="{E6934664-61EF-8D0B-8088-D7E73457C8DA}"/>
                </a:ext>
              </a:extLst>
            </p:cNvPr>
            <p:cNvPicPr>
              <a:picLocks noChangeAspect="1"/>
            </p:cNvPicPr>
            <p:nvPr/>
          </p:nvPicPr>
          <p:blipFill>
            <a:blip r:embed="rId6"/>
            <a:stretch>
              <a:fillRect/>
            </a:stretch>
          </p:blipFill>
          <p:spPr>
            <a:xfrm>
              <a:off x="3000361" y="5723124"/>
              <a:ext cx="2793831" cy="279231"/>
            </a:xfrm>
            <a:prstGeom prst="rect">
              <a:avLst/>
            </a:prstGeom>
          </p:spPr>
        </p:pic>
        <p:pic>
          <p:nvPicPr>
            <p:cNvPr id="22" name="Picture 21">
              <a:extLst>
                <a:ext uri="{FF2B5EF4-FFF2-40B4-BE49-F238E27FC236}">
                  <a16:creationId xmlns:a16="http://schemas.microsoft.com/office/drawing/2014/main" xmlns="" id="{81EABB75-70A3-B6CA-4230-424BC2A66616}"/>
                </a:ext>
              </a:extLst>
            </p:cNvPr>
            <p:cNvPicPr>
              <a:picLocks noChangeAspect="1"/>
            </p:cNvPicPr>
            <p:nvPr/>
          </p:nvPicPr>
          <p:blipFill>
            <a:blip r:embed="rId7"/>
            <a:stretch>
              <a:fillRect/>
            </a:stretch>
          </p:blipFill>
          <p:spPr>
            <a:xfrm>
              <a:off x="2437265" y="6303398"/>
              <a:ext cx="4267701" cy="246647"/>
            </a:xfrm>
            <a:prstGeom prst="rect">
              <a:avLst/>
            </a:prstGeom>
          </p:spPr>
        </p:pic>
        <p:pic>
          <p:nvPicPr>
            <p:cNvPr id="23" name="Picture 22">
              <a:extLst>
                <a:ext uri="{FF2B5EF4-FFF2-40B4-BE49-F238E27FC236}">
                  <a16:creationId xmlns:a16="http://schemas.microsoft.com/office/drawing/2014/main" xmlns="" id="{7AE9951A-30C6-D97C-7D38-981BE1E03ABF}"/>
                </a:ext>
              </a:extLst>
            </p:cNvPr>
            <p:cNvPicPr>
              <a:picLocks noChangeAspect="1"/>
            </p:cNvPicPr>
            <p:nvPr/>
          </p:nvPicPr>
          <p:blipFill>
            <a:blip r:embed="rId8"/>
            <a:stretch>
              <a:fillRect/>
            </a:stretch>
          </p:blipFill>
          <p:spPr>
            <a:xfrm>
              <a:off x="2779744" y="7726717"/>
              <a:ext cx="2996036" cy="239350"/>
            </a:xfrm>
            <a:prstGeom prst="rect">
              <a:avLst/>
            </a:prstGeom>
          </p:spPr>
        </p:pic>
      </p:grpSp>
    </p:spTree>
    <p:extLst>
      <p:ext uri="{BB962C8B-B14F-4D97-AF65-F5344CB8AC3E}">
        <p14:creationId xmlns:p14="http://schemas.microsoft.com/office/powerpoint/2010/main" val="90899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95611" y="3343150"/>
            <a:ext cx="6755039" cy="360098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Se calcula el valor de ESR = 9604.80, lo que indica el error estándar medio de las predicciones en términos de UF. Este valor sugiere que, en promedio, el modelo comete un error de aproximadamente 9.604 UF en sus predicciones.</a:t>
            </a:r>
            <a:endParaRPr lang="es-ES">
              <a:solidFill>
                <a:schemeClr val="tx1"/>
              </a:solidFill>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El R² = 0.175. Esto significa que el modelo de regresión lineal con el número de dormitorios como variable independiente explica solo el 17.5% de la variabilidad en el precio en UF.</a:t>
            </a: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Verificación del R² usando SR y ST:  R² = 0.175 sugiere que el número de dormitorios explica solo una pequeña parte de la variabilidad en el precio de las casas.</a:t>
            </a:r>
            <a:endParaRPr lang="es-MX" sz="1500" dirty="0">
              <a:solidFill>
                <a:schemeClr val="tx1"/>
              </a:solidFill>
              <a:latin typeface="Inter"/>
              <a:ea typeface="Inter"/>
            </a:endParaRPr>
          </a:p>
        </p:txBody>
      </p:sp>
      <p:pic>
        <p:nvPicPr>
          <p:cNvPr id="3" name="Imagen 2">
            <a:extLst>
              <a:ext uri="{FF2B5EF4-FFF2-40B4-BE49-F238E27FC236}">
                <a16:creationId xmlns:a16="http://schemas.microsoft.com/office/drawing/2014/main" xmlns="" id="{D0C2855E-7C25-CC32-03C2-A017051E118F}"/>
              </a:ext>
            </a:extLst>
          </p:cNvPr>
          <p:cNvPicPr>
            <a:picLocks noChangeAspect="1"/>
          </p:cNvPicPr>
          <p:nvPr/>
        </p:nvPicPr>
        <p:blipFill>
          <a:blip r:embed="rId4"/>
          <a:stretch>
            <a:fillRect/>
          </a:stretch>
        </p:blipFill>
        <p:spPr>
          <a:xfrm>
            <a:off x="8650594" y="3245386"/>
            <a:ext cx="8783276" cy="5496692"/>
          </a:xfrm>
          <a:prstGeom prst="rect">
            <a:avLst/>
          </a:prstGeom>
        </p:spPr>
      </p:pic>
    </p:spTree>
    <p:extLst>
      <p:ext uri="{BB962C8B-B14F-4D97-AF65-F5344CB8AC3E}">
        <p14:creationId xmlns:p14="http://schemas.microsoft.com/office/powerpoint/2010/main" val="2032259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95640" y="3975287"/>
            <a:ext cx="6755039" cy="180049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La pendiente de esta línea es positiva, lo que indica que el modelo predice un aumento en el precio a medida que aumenta el número de dormitorios, lo cual está en línea con la intuición.</a:t>
            </a:r>
            <a:endParaRPr lang="es-ES"/>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Sin embargo, como se observa, la línea de predicción no ajusta bien los datos, especialmente para valores más altos de precio en UF, donde hay una mayor dispersión de los puntos.</a:t>
            </a:r>
            <a:endParaRPr lang="es-MX" sz="1500" dirty="0">
              <a:solidFill>
                <a:schemeClr val="tx1"/>
              </a:solidFill>
              <a:latin typeface="Inter"/>
              <a:ea typeface="Inter"/>
            </a:endParaRPr>
          </a:p>
        </p:txBody>
      </p:sp>
      <p:pic>
        <p:nvPicPr>
          <p:cNvPr id="6" name="Imagen 5">
            <a:extLst>
              <a:ext uri="{FF2B5EF4-FFF2-40B4-BE49-F238E27FC236}">
                <a16:creationId xmlns:a16="http://schemas.microsoft.com/office/drawing/2014/main" xmlns="" id="{BDF27FE1-8E82-68EC-5914-112FD5C3CD30}"/>
              </a:ext>
            </a:extLst>
          </p:cNvPr>
          <p:cNvPicPr>
            <a:picLocks noChangeAspect="1"/>
          </p:cNvPicPr>
          <p:nvPr/>
        </p:nvPicPr>
        <p:blipFill>
          <a:blip r:embed="rId4"/>
          <a:stretch>
            <a:fillRect/>
          </a:stretch>
        </p:blipFill>
        <p:spPr>
          <a:xfrm>
            <a:off x="9309309" y="2682611"/>
            <a:ext cx="7964011" cy="6173061"/>
          </a:xfrm>
          <a:prstGeom prst="rect">
            <a:avLst/>
          </a:prstGeom>
        </p:spPr>
      </p:pic>
    </p:spTree>
    <p:extLst>
      <p:ext uri="{BB962C8B-B14F-4D97-AF65-F5344CB8AC3E}">
        <p14:creationId xmlns:p14="http://schemas.microsoft.com/office/powerpoint/2010/main" val="2863631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14" name="Google Shape;67;p11"/>
          <p:cNvSpPr txBox="1"/>
          <p:nvPr/>
        </p:nvSpPr>
        <p:spPr>
          <a:xfrm>
            <a:off x="1014680" y="1956976"/>
            <a:ext cx="5457889"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rgbClr val="0D2243"/>
                </a:solidFill>
                <a:latin typeface="Inter"/>
                <a:ea typeface="Inter"/>
                <a:cs typeface="Inter"/>
                <a:sym typeface="Inter"/>
              </a:rPr>
              <a:t>0. INTRODUCCIÓN</a:t>
            </a:r>
          </a:p>
          <a:p>
            <a:pPr marL="0" marR="0" lvl="0" indent="0" algn="l" rtl="0">
              <a:lnSpc>
                <a:spcPct val="130000"/>
              </a:lnSpc>
              <a:spcBef>
                <a:spcPts val="0"/>
              </a:spcBef>
              <a:spcAft>
                <a:spcPts val="0"/>
              </a:spcAft>
              <a:buNone/>
            </a:pPr>
            <a:r>
              <a:rPr lang="en-US" sz="2500" b="1" dirty="0" err="1">
                <a:solidFill>
                  <a:srgbClr val="0D2243"/>
                </a:solidFill>
                <a:latin typeface="Inter"/>
                <a:ea typeface="Inter"/>
                <a:cs typeface="Inter"/>
                <a:sym typeface="Inter"/>
              </a:rPr>
              <a:t>Asignación</a:t>
            </a:r>
            <a:r>
              <a:rPr lang="en-US" sz="2500" b="1" dirty="0">
                <a:solidFill>
                  <a:srgbClr val="0D2243"/>
                </a:solidFill>
                <a:latin typeface="Inter"/>
                <a:ea typeface="Inter"/>
                <a:cs typeface="Inter"/>
                <a:sym typeface="Inter"/>
              </a:rPr>
              <a:t> de </a:t>
            </a:r>
            <a:r>
              <a:rPr lang="en-US" sz="2500" b="1" dirty="0" err="1">
                <a:solidFill>
                  <a:srgbClr val="0D2243"/>
                </a:solidFill>
                <a:latin typeface="Inter"/>
                <a:ea typeface="Inter"/>
                <a:cs typeface="Inter"/>
                <a:sym typeface="Inter"/>
              </a:rPr>
              <a:t>responsabilidades</a:t>
            </a:r>
            <a:r>
              <a:rPr lang="en-US" sz="2500" b="1" dirty="0">
                <a:solidFill>
                  <a:srgbClr val="0D2243"/>
                </a:solidFill>
                <a:latin typeface="Inter"/>
                <a:ea typeface="Inter"/>
                <a:cs typeface="Inter"/>
                <a:sym typeface="Inter"/>
              </a:rPr>
              <a:t>.</a:t>
            </a:r>
            <a:endParaRPr sz="2500" dirty="0"/>
          </a:p>
        </p:txBody>
      </p:sp>
      <p:sp>
        <p:nvSpPr>
          <p:cNvPr id="6" name="Google Shape;67;p11"/>
          <p:cNvSpPr txBox="1"/>
          <p:nvPr/>
        </p:nvSpPr>
        <p:spPr>
          <a:xfrm>
            <a:off x="1014680" y="4049334"/>
            <a:ext cx="5457889" cy="4441216"/>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1" dirty="0">
                <a:solidFill>
                  <a:schemeClr val="accent2">
                    <a:lumMod val="75000"/>
                  </a:schemeClr>
                </a:solidFill>
                <a:latin typeface="Inter"/>
                <a:ea typeface="Inter"/>
                <a:cs typeface="Inter"/>
                <a:sym typeface="Inter"/>
              </a:rPr>
              <a:t>1. Giuseppe </a:t>
            </a:r>
            <a:r>
              <a:rPr lang="en-US" sz="1800" b="1" dirty="0" err="1">
                <a:solidFill>
                  <a:schemeClr val="accent2">
                    <a:lumMod val="75000"/>
                  </a:schemeClr>
                </a:solidFill>
                <a:latin typeface="Inter"/>
                <a:ea typeface="Inter"/>
                <a:cs typeface="Inter"/>
                <a:sym typeface="Inter"/>
              </a:rPr>
              <a:t>Lavarello</a:t>
            </a:r>
            <a:endParaRPr lang="en-US" sz="1800" b="1" dirty="0">
              <a:solidFill>
                <a:schemeClr val="accent2">
                  <a:lumMod val="75000"/>
                </a:schemeClr>
              </a:solidFill>
              <a:latin typeface="Inter"/>
              <a:ea typeface="Inter"/>
              <a:cs typeface="Inter"/>
              <a:sym typeface="Inter"/>
            </a:endParaRPr>
          </a:p>
          <a:p>
            <a:pPr marL="0" marR="0" lvl="0" indent="0" algn="l" rtl="0">
              <a:lnSpc>
                <a:spcPct val="130000"/>
              </a:lnSpc>
              <a:spcBef>
                <a:spcPts val="0"/>
              </a:spcBef>
              <a:spcAft>
                <a:spcPts val="0"/>
              </a:spcAft>
              <a:buNone/>
            </a:pPr>
            <a:r>
              <a:rPr lang="es-CL" sz="1500" dirty="0">
                <a:solidFill>
                  <a:schemeClr val="accent2">
                    <a:lumMod val="75000"/>
                  </a:schemeClr>
                </a:solidFill>
                <a:latin typeface="Inter"/>
                <a:ea typeface="Inter"/>
                <a:sym typeface="Inter"/>
              </a:rPr>
              <a:t>Responsable de búsqueda de datos y descripción del objetivo usando </a:t>
            </a:r>
            <a:r>
              <a:rPr lang="es-CL" sz="1500" dirty="0" err="1">
                <a:solidFill>
                  <a:schemeClr val="accent2">
                    <a:lumMod val="75000"/>
                  </a:schemeClr>
                </a:solidFill>
                <a:latin typeface="Inter"/>
                <a:ea typeface="Inter"/>
                <a:sym typeface="Inter"/>
              </a:rPr>
              <a:t>Kaggle</a:t>
            </a:r>
            <a:r>
              <a:rPr lang="es-CL" sz="1500" dirty="0">
                <a:solidFill>
                  <a:schemeClr val="accent2">
                    <a:lumMod val="75000"/>
                  </a:schemeClr>
                </a:solidFill>
                <a:latin typeface="Inter"/>
                <a:ea typeface="Inter"/>
                <a:sym typeface="Inter"/>
              </a:rPr>
              <a:t>.</a:t>
            </a:r>
          </a:p>
          <a:p>
            <a:pPr marL="0" marR="0" lvl="0" indent="0" algn="l" rtl="0">
              <a:lnSpc>
                <a:spcPct val="130000"/>
              </a:lnSpc>
              <a:spcBef>
                <a:spcPts val="0"/>
              </a:spcBef>
              <a:spcAft>
                <a:spcPts val="0"/>
              </a:spcAft>
              <a:buNone/>
            </a:pPr>
            <a:endParaRPr lang="es-CL" sz="1500" dirty="0">
              <a:solidFill>
                <a:schemeClr val="accent2">
                  <a:lumMod val="75000"/>
                </a:schemeClr>
              </a:solidFill>
              <a:latin typeface="Inter"/>
              <a:ea typeface="Inter"/>
              <a:sym typeface="Inter"/>
            </a:endParaRPr>
          </a:p>
          <a:p>
            <a:pPr lvl="0">
              <a:lnSpc>
                <a:spcPct val="130000"/>
              </a:lnSpc>
            </a:pPr>
            <a:r>
              <a:rPr lang="es-ES" sz="1800" b="1" dirty="0">
                <a:solidFill>
                  <a:schemeClr val="accent2">
                    <a:lumMod val="75000"/>
                  </a:schemeClr>
                </a:solidFill>
                <a:latin typeface="Inter"/>
                <a:ea typeface="Inter"/>
                <a:cs typeface="Inter"/>
                <a:sym typeface="Inter"/>
              </a:rPr>
              <a:t>2. </a:t>
            </a:r>
            <a:r>
              <a:rPr lang="es-ES" sz="1800" b="1" dirty="0" err="1">
                <a:solidFill>
                  <a:schemeClr val="accent2">
                    <a:lumMod val="75000"/>
                  </a:schemeClr>
                </a:solidFill>
                <a:latin typeface="Inter"/>
                <a:ea typeface="Inter"/>
                <a:cs typeface="Inter"/>
                <a:sym typeface="Inter"/>
              </a:rPr>
              <a:t>Mariangel</a:t>
            </a:r>
            <a:r>
              <a:rPr lang="es-ES" sz="1800" b="1" dirty="0">
                <a:solidFill>
                  <a:schemeClr val="accent2">
                    <a:lumMod val="75000"/>
                  </a:schemeClr>
                </a:solidFill>
                <a:latin typeface="Inter"/>
                <a:ea typeface="Inter"/>
                <a:cs typeface="Inter"/>
                <a:sym typeface="Inter"/>
              </a:rPr>
              <a:t> Arrieta</a:t>
            </a:r>
          </a:p>
          <a:p>
            <a:pPr lvl="0">
              <a:lnSpc>
                <a:spcPct val="130000"/>
              </a:lnSpc>
            </a:pPr>
            <a:r>
              <a:rPr lang="es-ES" sz="1500" dirty="0">
                <a:solidFill>
                  <a:schemeClr val="accent2">
                    <a:lumMod val="75000"/>
                  </a:schemeClr>
                </a:solidFill>
                <a:latin typeface="Inter"/>
                <a:ea typeface="Inter"/>
                <a:sym typeface="Inter"/>
              </a:rPr>
              <a:t>Responsable de realizar el análisis de datos en Notebook de </a:t>
            </a:r>
            <a:r>
              <a:rPr lang="es-ES" sz="1500" dirty="0" err="1">
                <a:solidFill>
                  <a:schemeClr val="accent2">
                    <a:lumMod val="75000"/>
                  </a:schemeClr>
                </a:solidFill>
                <a:latin typeface="Inter"/>
                <a:ea typeface="Inter"/>
                <a:sym typeface="Inter"/>
              </a:rPr>
              <a:t>python</a:t>
            </a:r>
            <a:r>
              <a:rPr lang="es-ES" sz="1500" dirty="0">
                <a:solidFill>
                  <a:schemeClr val="accent2">
                    <a:lumMod val="75000"/>
                  </a:schemeClr>
                </a:solidFill>
                <a:latin typeface="Inter"/>
                <a:ea typeface="Inter"/>
                <a:sym typeface="Inter"/>
              </a:rPr>
              <a:t>.</a:t>
            </a:r>
          </a:p>
          <a:p>
            <a:pPr lvl="0">
              <a:lnSpc>
                <a:spcPct val="130000"/>
              </a:lnSpc>
            </a:pPr>
            <a:endParaRPr lang="es-ES" sz="1500" dirty="0">
              <a:solidFill>
                <a:schemeClr val="accent2">
                  <a:lumMod val="75000"/>
                </a:schemeClr>
              </a:solidFill>
              <a:latin typeface="Inter"/>
              <a:ea typeface="Inter"/>
              <a:sym typeface="Inter"/>
            </a:endParaRPr>
          </a:p>
          <a:p>
            <a:pPr lvl="0">
              <a:lnSpc>
                <a:spcPct val="130000"/>
              </a:lnSpc>
            </a:pPr>
            <a:r>
              <a:rPr lang="es-ES" sz="1800" b="1" dirty="0">
                <a:solidFill>
                  <a:schemeClr val="accent2">
                    <a:lumMod val="75000"/>
                  </a:schemeClr>
                </a:solidFill>
                <a:latin typeface="Inter"/>
                <a:ea typeface="Inter"/>
                <a:cs typeface="Inter"/>
                <a:sym typeface="Inter"/>
              </a:rPr>
              <a:t>3. Rosario Valderrama</a:t>
            </a:r>
          </a:p>
          <a:p>
            <a:pPr lvl="0">
              <a:lnSpc>
                <a:spcPct val="130000"/>
              </a:lnSpc>
            </a:pPr>
            <a:r>
              <a:rPr lang="es-ES" sz="1500" dirty="0">
                <a:solidFill>
                  <a:schemeClr val="accent2">
                    <a:lumMod val="75000"/>
                  </a:schemeClr>
                </a:solidFill>
                <a:latin typeface="Inter"/>
                <a:ea typeface="Inter"/>
                <a:sym typeface="Inter"/>
              </a:rPr>
              <a:t>Responsable de armar la presentación en </a:t>
            </a:r>
            <a:r>
              <a:rPr lang="es-ES" sz="1500" dirty="0" err="1">
                <a:solidFill>
                  <a:schemeClr val="accent2">
                    <a:lumMod val="75000"/>
                  </a:schemeClr>
                </a:solidFill>
                <a:latin typeface="Inter"/>
                <a:ea typeface="Inter"/>
                <a:sym typeface="Inter"/>
              </a:rPr>
              <a:t>powerpoint</a:t>
            </a:r>
            <a:r>
              <a:rPr lang="es-ES" sz="1500" dirty="0">
                <a:solidFill>
                  <a:schemeClr val="accent2">
                    <a:lumMod val="75000"/>
                  </a:schemeClr>
                </a:solidFill>
                <a:latin typeface="Inter"/>
                <a:ea typeface="Inter"/>
                <a:sym typeface="Inter"/>
              </a:rPr>
              <a:t>.</a:t>
            </a:r>
          </a:p>
          <a:p>
            <a:pPr lvl="0">
              <a:lnSpc>
                <a:spcPct val="130000"/>
              </a:lnSpc>
            </a:pPr>
            <a:endParaRPr lang="es-ES" sz="1500" dirty="0">
              <a:solidFill>
                <a:schemeClr val="accent2">
                  <a:lumMod val="75000"/>
                </a:schemeClr>
              </a:solidFill>
              <a:latin typeface="Inter"/>
              <a:ea typeface="Inter"/>
              <a:sym typeface="Inter"/>
            </a:endParaRPr>
          </a:p>
          <a:p>
            <a:pPr lvl="0">
              <a:lnSpc>
                <a:spcPct val="130000"/>
              </a:lnSpc>
            </a:pPr>
            <a:r>
              <a:rPr lang="es-ES" sz="1800" b="1" dirty="0">
                <a:solidFill>
                  <a:schemeClr val="accent2">
                    <a:lumMod val="75000"/>
                  </a:schemeClr>
                </a:solidFill>
                <a:latin typeface="Inter"/>
                <a:ea typeface="Inter"/>
                <a:cs typeface="Inter"/>
                <a:sym typeface="Inter"/>
              </a:rPr>
              <a:t>4. Ingrid Solís</a:t>
            </a:r>
          </a:p>
          <a:p>
            <a:pPr lvl="0">
              <a:lnSpc>
                <a:spcPct val="130000"/>
              </a:lnSpc>
            </a:pPr>
            <a:r>
              <a:rPr lang="es-ES" sz="1500" dirty="0">
                <a:solidFill>
                  <a:schemeClr val="accent2">
                    <a:lumMod val="75000"/>
                  </a:schemeClr>
                </a:solidFill>
                <a:latin typeface="Inter"/>
                <a:ea typeface="Inter"/>
                <a:sym typeface="Inter"/>
              </a:rPr>
              <a:t>Responsable de exponer el trabajo en formato video de ZOOM.</a:t>
            </a:r>
            <a:endParaRPr sz="1500" dirty="0">
              <a:solidFill>
                <a:schemeClr val="accent2">
                  <a:lumMod val="75000"/>
                </a:schemeClr>
              </a:solidFill>
            </a:endParaRPr>
          </a:p>
        </p:txBody>
      </p:sp>
      <p:sp>
        <p:nvSpPr>
          <p:cNvPr id="2" name="Google Shape;67;p11">
            <a:extLst>
              <a:ext uri="{FF2B5EF4-FFF2-40B4-BE49-F238E27FC236}">
                <a16:creationId xmlns:a16="http://schemas.microsoft.com/office/drawing/2014/main" xmlns="" id="{ED283282-4D9E-37A4-452D-69320624F99B}"/>
              </a:ext>
            </a:extLst>
          </p:cNvPr>
          <p:cNvSpPr txBox="1"/>
          <p:nvPr/>
        </p:nvSpPr>
        <p:spPr>
          <a:xfrm>
            <a:off x="7067547" y="4049334"/>
            <a:ext cx="5457889" cy="414113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1" dirty="0">
                <a:solidFill>
                  <a:srgbClr val="0D2243"/>
                </a:solidFill>
                <a:latin typeface="Inter"/>
                <a:ea typeface="Inter"/>
                <a:cs typeface="Inter"/>
                <a:sym typeface="Inter"/>
              </a:rPr>
              <a:t>1. Giuseppe </a:t>
            </a:r>
            <a:r>
              <a:rPr lang="en-US" sz="1800" b="1" dirty="0" err="1">
                <a:solidFill>
                  <a:srgbClr val="0D2243"/>
                </a:solidFill>
                <a:latin typeface="Inter"/>
                <a:ea typeface="Inter"/>
                <a:cs typeface="Inter"/>
                <a:sym typeface="Inter"/>
              </a:rPr>
              <a:t>Lavarello</a:t>
            </a:r>
            <a:endParaRPr lang="en-US" sz="1800" b="1" dirty="0">
              <a:solidFill>
                <a:srgbClr val="0D2243"/>
              </a:solidFill>
              <a:latin typeface="Inter"/>
              <a:ea typeface="Inter"/>
              <a:cs typeface="Inter"/>
              <a:sym typeface="Inter"/>
            </a:endParaRPr>
          </a:p>
          <a:p>
            <a:pPr lvl="0">
              <a:lnSpc>
                <a:spcPct val="130000"/>
              </a:lnSpc>
            </a:pPr>
            <a:r>
              <a:rPr lang="es-ES" sz="1500" dirty="0">
                <a:solidFill>
                  <a:srgbClr val="0D2243"/>
                </a:solidFill>
                <a:latin typeface="Inter"/>
                <a:ea typeface="Inter"/>
                <a:sym typeface="Inter"/>
              </a:rPr>
              <a:t>Responsable de realizar el análisis de datos en Notebook de </a:t>
            </a:r>
            <a:r>
              <a:rPr lang="es-ES" sz="1500" dirty="0" err="1">
                <a:solidFill>
                  <a:srgbClr val="0D2243"/>
                </a:solidFill>
                <a:latin typeface="Inter"/>
                <a:ea typeface="Inter"/>
                <a:sym typeface="Inter"/>
              </a:rPr>
              <a:t>python</a:t>
            </a:r>
            <a:r>
              <a:rPr lang="es-ES" sz="1500" dirty="0">
                <a:solidFill>
                  <a:srgbClr val="0D2243"/>
                </a:solidFill>
                <a:latin typeface="Inter"/>
                <a:ea typeface="Inter"/>
                <a:sym typeface="Inter"/>
              </a:rPr>
              <a:t>.</a:t>
            </a:r>
          </a:p>
          <a:p>
            <a:pPr marL="0" marR="0" lvl="0" indent="0" algn="l" rtl="0">
              <a:lnSpc>
                <a:spcPct val="130000"/>
              </a:lnSpc>
              <a:spcBef>
                <a:spcPts val="0"/>
              </a:spcBef>
              <a:spcAft>
                <a:spcPts val="0"/>
              </a:spcAft>
              <a:buNone/>
            </a:pPr>
            <a:endParaRPr lang="es-CL" sz="1500" dirty="0">
              <a:solidFill>
                <a:srgbClr val="0D2243"/>
              </a:solidFill>
              <a:latin typeface="Inter"/>
              <a:ea typeface="Inter"/>
              <a:sym typeface="Inter"/>
            </a:endParaRPr>
          </a:p>
          <a:p>
            <a:pPr lvl="0">
              <a:lnSpc>
                <a:spcPct val="130000"/>
              </a:lnSpc>
            </a:pPr>
            <a:r>
              <a:rPr lang="es-ES" sz="1800" b="1" dirty="0">
                <a:solidFill>
                  <a:srgbClr val="0D2243"/>
                </a:solidFill>
                <a:latin typeface="Inter"/>
                <a:ea typeface="Inter"/>
                <a:cs typeface="Inter"/>
                <a:sym typeface="Inter"/>
              </a:rPr>
              <a:t>2. </a:t>
            </a:r>
            <a:r>
              <a:rPr lang="es-ES" sz="1800" b="1" dirty="0" err="1">
                <a:solidFill>
                  <a:srgbClr val="0D2243"/>
                </a:solidFill>
                <a:latin typeface="Inter"/>
                <a:ea typeface="Inter"/>
                <a:cs typeface="Inter"/>
                <a:sym typeface="Inter"/>
              </a:rPr>
              <a:t>Mariangel</a:t>
            </a:r>
            <a:r>
              <a:rPr lang="es-ES" sz="1800" b="1" dirty="0">
                <a:solidFill>
                  <a:srgbClr val="0D2243"/>
                </a:solidFill>
                <a:latin typeface="Inter"/>
                <a:ea typeface="Inter"/>
                <a:cs typeface="Inter"/>
                <a:sym typeface="Inter"/>
              </a:rPr>
              <a:t> Arrieta</a:t>
            </a:r>
          </a:p>
          <a:p>
            <a:pPr lvl="0">
              <a:lnSpc>
                <a:spcPct val="130000"/>
              </a:lnSpc>
            </a:pPr>
            <a:r>
              <a:rPr lang="es-ES" sz="1500" dirty="0">
                <a:solidFill>
                  <a:srgbClr val="0D2243"/>
                </a:solidFill>
                <a:latin typeface="Inter"/>
                <a:ea typeface="Inter"/>
                <a:sym typeface="Inter"/>
              </a:rPr>
              <a:t>Responsable de armar la presentación en </a:t>
            </a:r>
            <a:r>
              <a:rPr lang="es-ES" sz="1500" dirty="0" err="1">
                <a:solidFill>
                  <a:srgbClr val="0D2243"/>
                </a:solidFill>
                <a:latin typeface="Inter"/>
                <a:ea typeface="Inter"/>
                <a:sym typeface="Inter"/>
              </a:rPr>
              <a:t>powerpoint</a:t>
            </a:r>
            <a:r>
              <a:rPr lang="es-ES" sz="1500" dirty="0">
                <a:solidFill>
                  <a:srgbClr val="0D2243"/>
                </a:solidFill>
                <a:latin typeface="Inter"/>
                <a:ea typeface="Inter"/>
                <a:sym typeface="Inter"/>
              </a:rPr>
              <a:t>.</a:t>
            </a:r>
          </a:p>
          <a:p>
            <a:pPr lvl="0">
              <a:lnSpc>
                <a:spcPct val="130000"/>
              </a:lnSpc>
            </a:pPr>
            <a:endParaRPr lang="es-ES" sz="1500" dirty="0">
              <a:solidFill>
                <a:srgbClr val="0D2243"/>
              </a:solidFill>
              <a:latin typeface="Inter"/>
              <a:ea typeface="Inter"/>
              <a:sym typeface="Inter"/>
            </a:endParaRPr>
          </a:p>
          <a:p>
            <a:pPr lvl="0">
              <a:lnSpc>
                <a:spcPct val="130000"/>
              </a:lnSpc>
            </a:pPr>
            <a:r>
              <a:rPr lang="es-ES" sz="1800" b="1" dirty="0">
                <a:solidFill>
                  <a:srgbClr val="0D2243"/>
                </a:solidFill>
                <a:latin typeface="Inter"/>
                <a:ea typeface="Inter"/>
                <a:cs typeface="Inter"/>
                <a:sym typeface="Inter"/>
              </a:rPr>
              <a:t>3. Rosario Valderrama</a:t>
            </a:r>
          </a:p>
          <a:p>
            <a:pPr lvl="0">
              <a:lnSpc>
                <a:spcPct val="130000"/>
              </a:lnSpc>
            </a:pPr>
            <a:r>
              <a:rPr lang="es-MX" sz="1500" dirty="0">
                <a:solidFill>
                  <a:srgbClr val="0D2243"/>
                </a:solidFill>
                <a:latin typeface="Inter"/>
                <a:ea typeface="Inter"/>
                <a:sym typeface="Inter"/>
              </a:rPr>
              <a:t>Responsable de exponer el trabajo en formato video de ZOOM.</a:t>
            </a:r>
            <a:endParaRPr lang="es-MX" sz="1500" dirty="0"/>
          </a:p>
          <a:p>
            <a:pPr lvl="0">
              <a:lnSpc>
                <a:spcPct val="130000"/>
              </a:lnSpc>
            </a:pPr>
            <a:endParaRPr lang="es-ES" sz="1500" dirty="0">
              <a:solidFill>
                <a:srgbClr val="0D2243"/>
              </a:solidFill>
              <a:latin typeface="Inter"/>
              <a:ea typeface="Inter"/>
              <a:sym typeface="Inter"/>
            </a:endParaRPr>
          </a:p>
          <a:p>
            <a:pPr lvl="0">
              <a:lnSpc>
                <a:spcPct val="130000"/>
              </a:lnSpc>
            </a:pPr>
            <a:r>
              <a:rPr lang="es-ES" sz="1800" b="1" dirty="0">
                <a:solidFill>
                  <a:srgbClr val="0D2243"/>
                </a:solidFill>
                <a:latin typeface="Inter"/>
                <a:ea typeface="Inter"/>
                <a:cs typeface="Inter"/>
                <a:sym typeface="Inter"/>
              </a:rPr>
              <a:t>4. Ingrid Solís</a:t>
            </a:r>
          </a:p>
          <a:p>
            <a:pPr lvl="0">
              <a:lnSpc>
                <a:spcPct val="130000"/>
              </a:lnSpc>
            </a:pPr>
            <a:r>
              <a:rPr lang="es-ES" sz="1500" dirty="0">
                <a:solidFill>
                  <a:srgbClr val="0D2243"/>
                </a:solidFill>
                <a:latin typeface="Inter"/>
                <a:ea typeface="Inter"/>
                <a:sym typeface="Inter"/>
              </a:rPr>
              <a:t>Organización General del trabajo.</a:t>
            </a:r>
            <a:endParaRPr sz="1500" dirty="0"/>
          </a:p>
        </p:txBody>
      </p:sp>
      <p:sp>
        <p:nvSpPr>
          <p:cNvPr id="3" name="Google Shape;67;p11">
            <a:extLst>
              <a:ext uri="{FF2B5EF4-FFF2-40B4-BE49-F238E27FC236}">
                <a16:creationId xmlns:a16="http://schemas.microsoft.com/office/drawing/2014/main" xmlns="" id="{ED127C11-1E7A-8BB2-7083-42595EDB2D51}"/>
              </a:ext>
            </a:extLst>
          </p:cNvPr>
          <p:cNvSpPr txBox="1"/>
          <p:nvPr/>
        </p:nvSpPr>
        <p:spPr>
          <a:xfrm>
            <a:off x="1014679" y="3352627"/>
            <a:ext cx="5457889"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chemeClr val="accent2">
                    <a:lumMod val="75000"/>
                  </a:schemeClr>
                </a:solidFill>
                <a:latin typeface="Inter"/>
                <a:ea typeface="Inter"/>
                <a:cs typeface="Inter"/>
                <a:sym typeface="Inter"/>
              </a:rPr>
              <a:t>Tarea 1.</a:t>
            </a:r>
          </a:p>
        </p:txBody>
      </p:sp>
      <p:sp>
        <p:nvSpPr>
          <p:cNvPr id="4" name="Google Shape;67;p11">
            <a:extLst>
              <a:ext uri="{FF2B5EF4-FFF2-40B4-BE49-F238E27FC236}">
                <a16:creationId xmlns:a16="http://schemas.microsoft.com/office/drawing/2014/main" xmlns="" id="{634F251B-2CCA-771C-5B25-E471A80F0B82}"/>
              </a:ext>
            </a:extLst>
          </p:cNvPr>
          <p:cNvSpPr txBox="1"/>
          <p:nvPr/>
        </p:nvSpPr>
        <p:spPr>
          <a:xfrm>
            <a:off x="7067547" y="3352627"/>
            <a:ext cx="5457889"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rgbClr val="0D2243"/>
                </a:solidFill>
                <a:latin typeface="Inter"/>
                <a:ea typeface="Inter"/>
                <a:cs typeface="Inter"/>
                <a:sym typeface="Inter"/>
              </a:rPr>
              <a:t>Tarea 2.</a:t>
            </a:r>
          </a:p>
        </p:txBody>
      </p:sp>
    </p:spTree>
    <p:extLst>
      <p:ext uri="{BB962C8B-B14F-4D97-AF65-F5344CB8AC3E}">
        <p14:creationId xmlns:p14="http://schemas.microsoft.com/office/powerpoint/2010/main" val="107674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95611" y="3879831"/>
            <a:ext cx="6755039" cy="3000821"/>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La mayoría de los errores se concentran cerca de 0, lo que indica que el modelo está prediciendo relativamente bien para una gran parte de los datos.</a:t>
            </a:r>
            <a:endParaRPr lang="es-ES"/>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Sin embargo, hay una asimetría hacia la derecha, lo que significa que hay errores positivos (el modelo subestimó el precio) que son mucho más grandes que los errores negativos (donde el modelo sobreestimó el precio).</a:t>
            </a: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También se observan algunos errores bastante grandes, lo que indica que hay algunos casos donde el modelo falló significativamente, prediciendo </a:t>
            </a:r>
            <a:r>
              <a:rPr lang="es-MX" sz="1500">
                <a:solidFill>
                  <a:schemeClr val="tx1"/>
                </a:solidFill>
                <a:latin typeface="Inter"/>
                <a:ea typeface="Inter"/>
                <a:sym typeface="Wingdings" panose="05000000000000000000" pitchFamily="2" charset="2"/>
              </a:rPr>
              <a:t>precios que se desviaron mucho de los valores reales.</a:t>
            </a:r>
            <a:endParaRPr lang="es-MX" sz="1500">
              <a:solidFill>
                <a:schemeClr val="tx1"/>
              </a:solidFill>
              <a:latin typeface="Inter"/>
              <a:ea typeface="Inter"/>
            </a:endParaRPr>
          </a:p>
        </p:txBody>
      </p:sp>
      <p:pic>
        <p:nvPicPr>
          <p:cNvPr id="3" name="Imagen 2">
            <a:extLst>
              <a:ext uri="{FF2B5EF4-FFF2-40B4-BE49-F238E27FC236}">
                <a16:creationId xmlns:a16="http://schemas.microsoft.com/office/drawing/2014/main" xmlns="" id="{29DF5F12-03FD-2D90-6B4B-68DB30AEEEF8}"/>
              </a:ext>
            </a:extLst>
          </p:cNvPr>
          <p:cNvPicPr>
            <a:picLocks noChangeAspect="1"/>
          </p:cNvPicPr>
          <p:nvPr/>
        </p:nvPicPr>
        <p:blipFill>
          <a:blip r:embed="rId4"/>
          <a:stretch>
            <a:fillRect/>
          </a:stretch>
        </p:blipFill>
        <p:spPr>
          <a:xfrm>
            <a:off x="9264512" y="2957250"/>
            <a:ext cx="7878274" cy="5811061"/>
          </a:xfrm>
          <a:prstGeom prst="rect">
            <a:avLst/>
          </a:prstGeom>
        </p:spPr>
      </p:pic>
    </p:spTree>
    <p:extLst>
      <p:ext uri="{BB962C8B-B14F-4D97-AF65-F5344CB8AC3E}">
        <p14:creationId xmlns:p14="http://schemas.microsoft.com/office/powerpoint/2010/main" val="2417425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000080"/>
                </a:highlight>
                <a:latin typeface="Inter"/>
                <a:ea typeface="Inter"/>
                <a:cs typeface="Inter"/>
                <a:sym typeface="Inter"/>
              </a:rPr>
              <a:t>Análisis basado en el número de dormitorios.</a:t>
            </a:r>
            <a:endParaRPr lang="es-MX" sz="2500" dirty="0">
              <a:solidFill>
                <a:schemeClr val="bg1"/>
              </a:solidFill>
              <a:highlight>
                <a:srgbClr val="00008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95611" y="4005896"/>
            <a:ext cx="6755039" cy="3000821"/>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Desviación en los extremos: El gráfico muestra que los residuos tienen colas largas, lo que sugiere que los errores del modelo no son distribuidos de manera normal. Hay varios </a:t>
            </a:r>
            <a:r>
              <a:rPr lang="es-MX" sz="1500" err="1">
                <a:solidFill>
                  <a:schemeClr val="tx1"/>
                </a:solidFill>
                <a:latin typeface="Inter"/>
                <a:ea typeface="Inter"/>
                <a:sym typeface="Wingdings" panose="05000000000000000000" pitchFamily="2" charset="2"/>
              </a:rPr>
              <a:t>outliers</a:t>
            </a:r>
            <a:r>
              <a:rPr lang="es-MX" sz="1500" dirty="0">
                <a:solidFill>
                  <a:schemeClr val="tx1"/>
                </a:solidFill>
                <a:latin typeface="Inter"/>
                <a:ea typeface="Inter"/>
                <a:sym typeface="Wingdings" panose="05000000000000000000" pitchFamily="2" charset="2"/>
              </a:rPr>
              <a:t> importantes en la cola derecha (valores positivos), lo que sugiere que el modelo tiene dificultades para predecir correctamente algunos valores altos de precios.</a:t>
            </a:r>
            <a:endParaRPr lang="es-ES">
              <a:solidFill>
                <a:schemeClr val="tx1"/>
              </a:solidFill>
            </a:endParaRPr>
          </a:p>
          <a:p>
            <a:pPr marL="0" marR="0" lvl="0" indent="0" algn="just" rtl="0">
              <a:lnSpc>
                <a:spcPct val="130000"/>
              </a:lnSpc>
              <a:spcBef>
                <a:spcPts val="0"/>
              </a:spcBef>
              <a:spcAft>
                <a:spcPts val="0"/>
              </a:spcAft>
              <a:buNone/>
            </a:pPr>
            <a:endParaRPr lang="es-MX" sz="1500" dirty="0">
              <a:solidFill>
                <a:schemeClr val="tx1"/>
              </a:solidFill>
              <a:latin typeface="Inter"/>
              <a:ea typeface="Inter"/>
            </a:endParaRPr>
          </a:p>
          <a:p>
            <a:pPr marL="0" marR="0" lvl="0" indent="0" algn="just" rtl="0">
              <a:lnSpc>
                <a:spcPct val="130000"/>
              </a:lnSpc>
              <a:spcBef>
                <a:spcPts val="0"/>
              </a:spcBef>
              <a:spcAft>
                <a:spcPts val="0"/>
              </a:spcAft>
              <a:buNone/>
            </a:pPr>
            <a:r>
              <a:rPr lang="es-MX" sz="1500" dirty="0">
                <a:solidFill>
                  <a:schemeClr val="tx1"/>
                </a:solidFill>
                <a:latin typeface="Inter"/>
                <a:ea typeface="Inter"/>
                <a:sym typeface="Wingdings" panose="05000000000000000000" pitchFamily="2" charset="2"/>
              </a:rPr>
              <a:t>Normalidad razonable en el centro: En la parte central del gráfico, los puntos siguen la línea diagonal, lo que sugiere que para la mayoría de las observaciones, los residuos no se desvían mucho de la normalidad, pero no es suficiente para cumplir con el supuesto de normalidad completo.</a:t>
            </a:r>
            <a:endParaRPr lang="es-MX" sz="1500" dirty="0">
              <a:solidFill>
                <a:schemeClr val="tx1"/>
              </a:solidFill>
              <a:latin typeface="Inter"/>
              <a:ea typeface="Inter"/>
            </a:endParaRPr>
          </a:p>
        </p:txBody>
      </p:sp>
      <p:pic>
        <p:nvPicPr>
          <p:cNvPr id="6" name="Imagen 5">
            <a:extLst>
              <a:ext uri="{FF2B5EF4-FFF2-40B4-BE49-F238E27FC236}">
                <a16:creationId xmlns:a16="http://schemas.microsoft.com/office/drawing/2014/main" xmlns="" id="{FFE0E92C-28F7-A4E9-ABE5-B2C57FA3038C}"/>
              </a:ext>
            </a:extLst>
          </p:cNvPr>
          <p:cNvPicPr>
            <a:picLocks noChangeAspect="1"/>
          </p:cNvPicPr>
          <p:nvPr/>
        </p:nvPicPr>
        <p:blipFill>
          <a:blip r:embed="rId4"/>
          <a:stretch>
            <a:fillRect/>
          </a:stretch>
        </p:blipFill>
        <p:spPr>
          <a:xfrm>
            <a:off x="9144000" y="2957250"/>
            <a:ext cx="7163800" cy="5534797"/>
          </a:xfrm>
          <a:prstGeom prst="rect">
            <a:avLst/>
          </a:prstGeom>
        </p:spPr>
      </p:pic>
    </p:spTree>
    <p:extLst>
      <p:ext uri="{BB962C8B-B14F-4D97-AF65-F5344CB8AC3E}">
        <p14:creationId xmlns:p14="http://schemas.microsoft.com/office/powerpoint/2010/main" val="862486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2700739"/>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La mayoría de los puntos se concentran en el rango bajo de metros cuadrados construidos, principalmente entre 0 y 20,000 m². La dispersión de los precios en este rango es considerable, con precios que oscilan entre 0 y 100,000 UF.</a:t>
            </a:r>
            <a:endParaRPr lang="es-ES"/>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Hay algunos puntos dispersos con áreas construidas extremadamente grandes (más de 60,000 m²) y precios muy altos, aunque son pocos.</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También se observa un valor atípico extremo en el área de más de 120,000 m², lo cual es inusual para el conjunto de datos.</a:t>
            </a:r>
            <a:endParaRPr lang="es-MX" sz="1500" dirty="0">
              <a:solidFill>
                <a:srgbClr val="0D2243"/>
              </a:solidFill>
              <a:latin typeface="Inter"/>
              <a:ea typeface="Inter"/>
            </a:endParaRPr>
          </a:p>
        </p:txBody>
      </p:sp>
      <p:pic>
        <p:nvPicPr>
          <p:cNvPr id="6" name="Imagen 5">
            <a:extLst>
              <a:ext uri="{FF2B5EF4-FFF2-40B4-BE49-F238E27FC236}">
                <a16:creationId xmlns:a16="http://schemas.microsoft.com/office/drawing/2014/main" xmlns="" id="{FD3C8E77-C0F3-1208-C762-417E30C6AD74}"/>
              </a:ext>
            </a:extLst>
          </p:cNvPr>
          <p:cNvPicPr>
            <a:picLocks noChangeAspect="1"/>
          </p:cNvPicPr>
          <p:nvPr/>
        </p:nvPicPr>
        <p:blipFill>
          <a:blip r:embed="rId4"/>
          <a:stretch>
            <a:fillRect/>
          </a:stretch>
        </p:blipFill>
        <p:spPr>
          <a:xfrm>
            <a:off x="9144000" y="1455704"/>
            <a:ext cx="7306695" cy="2543530"/>
          </a:xfrm>
          <a:prstGeom prst="rect">
            <a:avLst/>
          </a:prstGeom>
        </p:spPr>
      </p:pic>
      <p:pic>
        <p:nvPicPr>
          <p:cNvPr id="9" name="Imagen 8">
            <a:extLst>
              <a:ext uri="{FF2B5EF4-FFF2-40B4-BE49-F238E27FC236}">
                <a16:creationId xmlns:a16="http://schemas.microsoft.com/office/drawing/2014/main" xmlns="" id="{9821D94C-5DCA-1B02-B57E-C9FEA3C00D16}"/>
              </a:ext>
            </a:extLst>
          </p:cNvPr>
          <p:cNvPicPr>
            <a:picLocks noChangeAspect="1"/>
          </p:cNvPicPr>
          <p:nvPr/>
        </p:nvPicPr>
        <p:blipFill>
          <a:blip r:embed="rId5"/>
          <a:stretch>
            <a:fillRect/>
          </a:stretch>
        </p:blipFill>
        <p:spPr>
          <a:xfrm>
            <a:off x="9026883" y="3999234"/>
            <a:ext cx="8030696" cy="5772956"/>
          </a:xfrm>
          <a:prstGeom prst="rect">
            <a:avLst/>
          </a:prstGeom>
        </p:spPr>
      </p:pic>
    </p:spTree>
    <p:extLst>
      <p:ext uri="{BB962C8B-B14F-4D97-AF65-F5344CB8AC3E}">
        <p14:creationId xmlns:p14="http://schemas.microsoft.com/office/powerpoint/2010/main" val="270713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390106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Gráfico de la izquierda: Se observan varios </a:t>
            </a:r>
            <a:r>
              <a:rPr lang="es-MX" sz="1500" err="1">
                <a:solidFill>
                  <a:srgbClr val="0D2243"/>
                </a:solidFill>
                <a:latin typeface="Inter"/>
                <a:ea typeface="Inter"/>
                <a:sym typeface="Wingdings" panose="05000000000000000000" pitchFamily="2" charset="2"/>
              </a:rPr>
              <a:t>outliers</a:t>
            </a:r>
            <a:r>
              <a:rPr lang="es-MX" sz="1500" dirty="0">
                <a:solidFill>
                  <a:srgbClr val="0D2243"/>
                </a:solidFill>
                <a:latin typeface="Inter"/>
                <a:ea typeface="Inter"/>
                <a:sym typeface="Wingdings" panose="05000000000000000000" pitchFamily="2" charset="2"/>
              </a:rPr>
              <a:t> extremos con áreas construidas muy grandes, que superan los 10,000 m², y un </a:t>
            </a:r>
            <a:r>
              <a:rPr lang="es-MX" sz="1500" err="1">
                <a:solidFill>
                  <a:srgbClr val="0D2243"/>
                </a:solidFill>
                <a:latin typeface="Inter"/>
                <a:ea typeface="Inter"/>
                <a:sym typeface="Wingdings" panose="05000000000000000000" pitchFamily="2" charset="2"/>
              </a:rPr>
              <a:t>outlier</a:t>
            </a:r>
            <a:r>
              <a:rPr lang="es-MX" sz="1500" dirty="0">
                <a:solidFill>
                  <a:srgbClr val="0D2243"/>
                </a:solidFill>
                <a:latin typeface="Inter"/>
                <a:ea typeface="Inter"/>
                <a:sym typeface="Wingdings" panose="05000000000000000000" pitchFamily="2" charset="2"/>
              </a:rPr>
              <a:t> particularmente alto de más de 120,000 m².</a:t>
            </a:r>
            <a:endParaRPr lang="en-US"/>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algn="just">
              <a:lnSpc>
                <a:spcPct val="130000"/>
              </a:lnSpc>
            </a:pPr>
            <a:r>
              <a:rPr lang="es-MX" sz="1500" b="1" dirty="0">
                <a:solidFill>
                  <a:srgbClr val="0D2243"/>
                </a:solidFill>
                <a:latin typeface="Inter"/>
                <a:ea typeface="Inter"/>
                <a:sym typeface="Wingdings" panose="05000000000000000000" pitchFamily="2" charset="2"/>
              </a:rPr>
              <a:t>Decisión:</a:t>
            </a:r>
            <a:r>
              <a:rPr lang="es-MX" sz="1500" dirty="0">
                <a:solidFill>
                  <a:srgbClr val="0D2243"/>
                </a:solidFill>
                <a:latin typeface="Inter"/>
                <a:ea typeface="Inter"/>
                <a:sym typeface="Wingdings" panose="05000000000000000000" pitchFamily="2" charset="2"/>
              </a:rPr>
              <a:t> Dado que existen </a:t>
            </a:r>
            <a:r>
              <a:rPr lang="es-MX" sz="1500" err="1">
                <a:solidFill>
                  <a:srgbClr val="0D2243"/>
                </a:solidFill>
                <a:latin typeface="Inter"/>
                <a:ea typeface="Inter"/>
                <a:sym typeface="Wingdings" panose="05000000000000000000" pitchFamily="2" charset="2"/>
              </a:rPr>
              <a:t>outliers</a:t>
            </a:r>
            <a:r>
              <a:rPr lang="es-MX" sz="1500" dirty="0">
                <a:solidFill>
                  <a:srgbClr val="0D2243"/>
                </a:solidFill>
                <a:latin typeface="Inter"/>
                <a:ea typeface="Inter"/>
                <a:sym typeface="Wingdings" panose="05000000000000000000" pitchFamily="2" charset="2"/>
              </a:rPr>
              <a:t> de gran tamaño, se decide limitar el análisis a las casas con menos de 600 m² construidos y valores por debajo de 100,000 UF. Esto ayuda a reducir la </a:t>
            </a:r>
            <a:r>
              <a:rPr lang="es-MX" sz="1500" err="1">
                <a:solidFill>
                  <a:srgbClr val="0D2243"/>
                </a:solidFill>
                <a:latin typeface="Inter"/>
                <a:ea typeface="Inter"/>
                <a:sym typeface="Wingdings" panose="05000000000000000000" pitchFamily="2" charset="2"/>
              </a:rPr>
              <a:t>distorción</a:t>
            </a:r>
            <a:r>
              <a:rPr lang="es-MX" sz="1500" dirty="0">
                <a:solidFill>
                  <a:srgbClr val="0D2243"/>
                </a:solidFill>
                <a:latin typeface="Inter"/>
                <a:ea typeface="Inter"/>
                <a:sym typeface="Wingdings" panose="05000000000000000000" pitchFamily="2" charset="2"/>
              </a:rPr>
              <a:t> que generan sobre los resultados del análisis.</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algn="just">
              <a:lnSpc>
                <a:spcPct val="130000"/>
              </a:lnSpc>
            </a:pPr>
            <a:r>
              <a:rPr lang="es-MX" sz="1500" dirty="0">
                <a:solidFill>
                  <a:srgbClr val="0D2243"/>
                </a:solidFill>
                <a:latin typeface="Inter"/>
                <a:ea typeface="Inter"/>
                <a:sym typeface="Wingdings" panose="05000000000000000000" pitchFamily="2" charset="2"/>
              </a:rPr>
              <a:t>Rango razonable de datos: Al enfocarse en propiedades con menos de 600 m², se centra el análisis en un rango más típico de áreas construidas, lo que podría mejorar la utilidad de los modelos predictivos.</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p:txBody>
      </p:sp>
      <p:pic>
        <p:nvPicPr>
          <p:cNvPr id="3" name="Imagen 2">
            <a:extLst>
              <a:ext uri="{FF2B5EF4-FFF2-40B4-BE49-F238E27FC236}">
                <a16:creationId xmlns:a16="http://schemas.microsoft.com/office/drawing/2014/main" xmlns="" id="{A55C9FCF-3CFF-FD88-7B44-07BF88E9E01F}"/>
              </a:ext>
            </a:extLst>
          </p:cNvPr>
          <p:cNvPicPr>
            <a:picLocks noChangeAspect="1"/>
          </p:cNvPicPr>
          <p:nvPr/>
        </p:nvPicPr>
        <p:blipFill>
          <a:blip r:embed="rId4"/>
          <a:stretch>
            <a:fillRect/>
          </a:stretch>
        </p:blipFill>
        <p:spPr>
          <a:xfrm>
            <a:off x="8386517" y="2734812"/>
            <a:ext cx="8993948" cy="4810796"/>
          </a:xfrm>
          <a:prstGeom prst="rect">
            <a:avLst/>
          </a:prstGeom>
        </p:spPr>
      </p:pic>
    </p:spTree>
    <p:extLst>
      <p:ext uri="{BB962C8B-B14F-4D97-AF65-F5344CB8AC3E}">
        <p14:creationId xmlns:p14="http://schemas.microsoft.com/office/powerpoint/2010/main" val="1948776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6792" y="3575253"/>
            <a:ext cx="6943895" cy="3901068"/>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Tendencia creciente: Como era de esperar, el área construida está positivamente correlacionada con el precio en UF. Propiedades con más metros cuadrados construidos tienden a tener precios más altos.</a:t>
            </a:r>
            <a:endParaRPr lang="es-ES"/>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Dispersión considerable: A pesar de la tendencia general, hay bastante dispersión en los precios, lo que indica que el área construida no es el único factor que influye en el precio de una propiedad. Otros factores como la ubicación, calidad de los acabados, entre otros, también deben tener un impacto significativo.</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err="1">
                <a:solidFill>
                  <a:srgbClr val="0D2243"/>
                </a:solidFill>
                <a:latin typeface="Inter"/>
                <a:ea typeface="Inter"/>
                <a:sym typeface="Wingdings" panose="05000000000000000000" pitchFamily="2" charset="2"/>
              </a:rPr>
              <a:t>Outliers</a:t>
            </a:r>
            <a:r>
              <a:rPr lang="es-MX" sz="1500" dirty="0">
                <a:solidFill>
                  <a:srgbClr val="0D2243"/>
                </a:solidFill>
                <a:latin typeface="Inter"/>
                <a:ea typeface="Inter"/>
                <a:sym typeface="Wingdings" panose="05000000000000000000" pitchFamily="2" charset="2"/>
              </a:rPr>
              <a:t>: Todavía se observan algunos puntos que podrían considerarse </a:t>
            </a:r>
            <a:r>
              <a:rPr lang="es-MX" sz="1500" err="1">
                <a:solidFill>
                  <a:srgbClr val="0D2243"/>
                </a:solidFill>
                <a:latin typeface="Inter"/>
                <a:ea typeface="Inter"/>
                <a:sym typeface="Wingdings" panose="05000000000000000000" pitchFamily="2" charset="2"/>
              </a:rPr>
              <a:t>outliers</a:t>
            </a:r>
            <a:r>
              <a:rPr lang="es-MX" sz="1500" dirty="0">
                <a:solidFill>
                  <a:srgbClr val="0D2243"/>
                </a:solidFill>
                <a:latin typeface="Inter"/>
                <a:ea typeface="Inter"/>
                <a:sym typeface="Wingdings" panose="05000000000000000000" pitchFamily="2" charset="2"/>
              </a:rPr>
              <a:t>, como propiedades con alrededor de 500 m² que tienen precios más altos que el promedio.</a:t>
            </a:r>
            <a:endParaRPr lang="es-MX" sz="1500" dirty="0">
              <a:solidFill>
                <a:srgbClr val="0D2243"/>
              </a:solidFill>
              <a:latin typeface="Inter"/>
              <a:ea typeface="Inter"/>
            </a:endParaRPr>
          </a:p>
        </p:txBody>
      </p:sp>
      <p:pic>
        <p:nvPicPr>
          <p:cNvPr id="6" name="Imagen 5">
            <a:extLst>
              <a:ext uri="{FF2B5EF4-FFF2-40B4-BE49-F238E27FC236}">
                <a16:creationId xmlns:a16="http://schemas.microsoft.com/office/drawing/2014/main" xmlns="" id="{5800B853-A0E0-1B4F-970A-379AA7FE6F11}"/>
              </a:ext>
            </a:extLst>
          </p:cNvPr>
          <p:cNvPicPr>
            <a:picLocks noChangeAspect="1"/>
          </p:cNvPicPr>
          <p:nvPr/>
        </p:nvPicPr>
        <p:blipFill>
          <a:blip r:embed="rId4"/>
          <a:stretch>
            <a:fillRect/>
          </a:stretch>
        </p:blipFill>
        <p:spPr>
          <a:xfrm>
            <a:off x="8053136" y="2566210"/>
            <a:ext cx="9726382" cy="5153744"/>
          </a:xfrm>
          <a:prstGeom prst="rect">
            <a:avLst/>
          </a:prstGeom>
        </p:spPr>
      </p:pic>
    </p:spTree>
    <p:extLst>
      <p:ext uri="{BB962C8B-B14F-4D97-AF65-F5344CB8AC3E}">
        <p14:creationId xmlns:p14="http://schemas.microsoft.com/office/powerpoint/2010/main" val="2690114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420115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Varianza de </a:t>
            </a:r>
            <a:r>
              <a:rPr lang="es-MX" sz="1500" err="1">
                <a:solidFill>
                  <a:srgbClr val="0D2243"/>
                </a:solidFill>
                <a:latin typeface="Inter"/>
                <a:ea typeface="Inter"/>
                <a:sym typeface="Wingdings" panose="05000000000000000000" pitchFamily="2" charset="2"/>
              </a:rPr>
              <a:t>price_uf</a:t>
            </a:r>
            <a:r>
              <a:rPr lang="es-MX" sz="1500" dirty="0">
                <a:solidFill>
                  <a:srgbClr val="0D2243"/>
                </a:solidFill>
                <a:latin typeface="Inter"/>
                <a:ea typeface="Inter"/>
                <a:sym typeface="Wingdings" panose="05000000000000000000" pitchFamily="2" charset="2"/>
              </a:rPr>
              <a:t>: El valor 9.132823e+07 es la varianza del precio en UF. Esto indica una alta variabilidad en los precios de las propiedades dentro del conjunto de datos.</a:t>
            </a:r>
            <a:endParaRPr lang="es-ES"/>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Varianza de </a:t>
            </a:r>
            <a:r>
              <a:rPr lang="es-MX" sz="1500" err="1">
                <a:solidFill>
                  <a:srgbClr val="0D2243"/>
                </a:solidFill>
                <a:latin typeface="Inter"/>
                <a:ea typeface="Inter"/>
                <a:sym typeface="Wingdings" panose="05000000000000000000" pitchFamily="2" charset="2"/>
              </a:rPr>
              <a:t>built_area</a:t>
            </a:r>
            <a:r>
              <a:rPr lang="es-MX" sz="1500" dirty="0">
                <a:solidFill>
                  <a:srgbClr val="0D2243"/>
                </a:solidFill>
                <a:latin typeface="Inter"/>
                <a:ea typeface="Inter"/>
                <a:sym typeface="Wingdings" panose="05000000000000000000" pitchFamily="2" charset="2"/>
              </a:rPr>
              <a:t>: El valor 10191.175234 es la varianza del área construida en metros cuadrados. La varianza más baja en comparación con el precio indica que los tamaños de las propiedades tienden a ser más homogéneos en este rango.</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Covarianza entre </a:t>
            </a:r>
            <a:r>
              <a:rPr lang="es-MX" sz="1500" err="1">
                <a:solidFill>
                  <a:srgbClr val="0D2243"/>
                </a:solidFill>
                <a:latin typeface="Inter"/>
                <a:ea typeface="Inter"/>
                <a:sym typeface="Wingdings" panose="05000000000000000000" pitchFamily="2" charset="2"/>
              </a:rPr>
              <a:t>price_uf</a:t>
            </a:r>
            <a:r>
              <a:rPr lang="es-MX" sz="1500" dirty="0">
                <a:solidFill>
                  <a:srgbClr val="0D2243"/>
                </a:solidFill>
                <a:latin typeface="Inter"/>
                <a:ea typeface="Inter"/>
                <a:sym typeface="Wingdings" panose="05000000000000000000" pitchFamily="2" charset="2"/>
              </a:rPr>
              <a:t> y </a:t>
            </a:r>
            <a:r>
              <a:rPr lang="es-MX" sz="1500" err="1">
                <a:solidFill>
                  <a:srgbClr val="0D2243"/>
                </a:solidFill>
                <a:latin typeface="Inter"/>
                <a:ea typeface="Inter"/>
                <a:sym typeface="Wingdings" panose="05000000000000000000" pitchFamily="2" charset="2"/>
              </a:rPr>
              <a:t>built_area</a:t>
            </a:r>
            <a:r>
              <a:rPr lang="es-MX" sz="1500" dirty="0">
                <a:solidFill>
                  <a:srgbClr val="0D2243"/>
                </a:solidFill>
                <a:latin typeface="Inter"/>
                <a:ea typeface="Inter"/>
                <a:sym typeface="Wingdings" panose="05000000000000000000" pitchFamily="2" charset="2"/>
              </a:rPr>
              <a:t>: El valor 755270.30 es la covarianza entre el precio en UF y el área construida. Este valor positivo indica que a medida que el área construida aumenta, el precio en UF también tiende a aumentar, lo que concuerda con la interpretación visual del gráfico de dispersión.</a:t>
            </a:r>
            <a:endParaRPr lang="es-MX" sz="1500" dirty="0">
              <a:solidFill>
                <a:srgbClr val="0D2243"/>
              </a:solidFill>
              <a:latin typeface="Inter"/>
              <a:ea typeface="Inter"/>
            </a:endParaRPr>
          </a:p>
        </p:txBody>
      </p:sp>
      <p:pic>
        <p:nvPicPr>
          <p:cNvPr id="3" name="Imagen 2">
            <a:extLst>
              <a:ext uri="{FF2B5EF4-FFF2-40B4-BE49-F238E27FC236}">
                <a16:creationId xmlns:a16="http://schemas.microsoft.com/office/drawing/2014/main" xmlns="" id="{35D00B37-9F99-C096-1BAC-B207E77EF5AB}"/>
              </a:ext>
            </a:extLst>
          </p:cNvPr>
          <p:cNvPicPr>
            <a:picLocks noChangeAspect="1"/>
          </p:cNvPicPr>
          <p:nvPr/>
        </p:nvPicPr>
        <p:blipFill>
          <a:blip r:embed="rId4"/>
          <a:stretch>
            <a:fillRect/>
          </a:stretch>
        </p:blipFill>
        <p:spPr>
          <a:xfrm>
            <a:off x="8982930" y="3188650"/>
            <a:ext cx="8669039" cy="3901068"/>
          </a:xfrm>
          <a:prstGeom prst="rect">
            <a:avLst/>
          </a:prstGeom>
        </p:spPr>
      </p:pic>
    </p:spTree>
    <p:extLst>
      <p:ext uri="{BB962C8B-B14F-4D97-AF65-F5344CB8AC3E}">
        <p14:creationId xmlns:p14="http://schemas.microsoft.com/office/powerpoint/2010/main" val="399382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3300904"/>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Pendiente </a:t>
            </a:r>
            <a:endParaRPr lang="es-ES" dirty="0"/>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smtClean="0">
                <a:solidFill>
                  <a:srgbClr val="0D2243"/>
                </a:solidFill>
                <a:latin typeface="Inter"/>
                <a:ea typeface="Inter"/>
                <a:sym typeface="Wingdings" panose="05000000000000000000" pitchFamily="2" charset="2"/>
              </a:rPr>
              <a:t>    Por cada metro cuadrado adicional construido, el precio en UF aumenta en promedio 74.11 UF. Esto confirma que existe una relación positiva entre el área construida y el precio, como se esperaba.</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Intercepto </a:t>
            </a: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   </a:t>
            </a:r>
            <a:r>
              <a:rPr lang="es-MX" sz="1500" dirty="0" smtClean="0">
                <a:solidFill>
                  <a:srgbClr val="0D2243"/>
                </a:solidFill>
                <a:latin typeface="Inter"/>
                <a:ea typeface="Inter"/>
                <a:sym typeface="Wingdings" panose="05000000000000000000" pitchFamily="2" charset="2"/>
              </a:rPr>
              <a:t> </a:t>
            </a:r>
            <a:r>
              <a:rPr lang="es-MX" sz="1500" dirty="0">
                <a:solidFill>
                  <a:srgbClr val="0D2243"/>
                </a:solidFill>
                <a:latin typeface="Inter"/>
                <a:ea typeface="Inter"/>
                <a:sym typeface="Wingdings" panose="05000000000000000000" pitchFamily="2" charset="2"/>
              </a:rPr>
              <a:t>Aunque este valor no tiene un significado práctico directo, es parte de la ecuación de la regresión lineal para calcular los valores predichos de </a:t>
            </a:r>
            <a:r>
              <a:rPr lang="es-MX" sz="1500" dirty="0" err="1">
                <a:solidFill>
                  <a:srgbClr val="0D2243"/>
                </a:solidFill>
                <a:latin typeface="Inter"/>
                <a:ea typeface="Inter"/>
                <a:sym typeface="Wingdings" panose="05000000000000000000" pitchFamily="2" charset="2"/>
              </a:rPr>
              <a:t>yy</a:t>
            </a:r>
            <a:r>
              <a:rPr lang="es-MX" sz="1500" dirty="0">
                <a:solidFill>
                  <a:srgbClr val="0D2243"/>
                </a:solidFill>
                <a:latin typeface="Inter"/>
                <a:ea typeface="Inter"/>
                <a:sym typeface="Wingdings" panose="05000000000000000000" pitchFamily="2" charset="2"/>
              </a:rPr>
              <a:t> (precio en UF).</a:t>
            </a:r>
            <a:endParaRPr lang="es-MX" sz="1500" dirty="0">
              <a:solidFill>
                <a:srgbClr val="0D2243"/>
              </a:solidFill>
              <a:latin typeface="Inter"/>
              <a:ea typeface="Inter"/>
            </a:endParaRPr>
          </a:p>
        </p:txBody>
      </p:sp>
      <p:pic>
        <p:nvPicPr>
          <p:cNvPr id="6" name="Imagen 5">
            <a:extLst>
              <a:ext uri="{FF2B5EF4-FFF2-40B4-BE49-F238E27FC236}">
                <a16:creationId xmlns:a16="http://schemas.microsoft.com/office/drawing/2014/main" xmlns="" id="{71FD0707-726D-C18D-8B27-8E61D5D40A7B}"/>
              </a:ext>
            </a:extLst>
          </p:cNvPr>
          <p:cNvPicPr>
            <a:picLocks noChangeAspect="1"/>
          </p:cNvPicPr>
          <p:nvPr/>
        </p:nvPicPr>
        <p:blipFill>
          <a:blip r:embed="rId4"/>
          <a:stretch>
            <a:fillRect/>
          </a:stretch>
        </p:blipFill>
        <p:spPr>
          <a:xfrm>
            <a:off x="8767966" y="2967097"/>
            <a:ext cx="9390825" cy="4278845"/>
          </a:xfrm>
          <a:prstGeom prst="rect">
            <a:avLst/>
          </a:prstGeom>
        </p:spPr>
      </p:pic>
      <p:pic>
        <p:nvPicPr>
          <p:cNvPr id="2" name="Picture 1">
            <a:extLst>
              <a:ext uri="{FF2B5EF4-FFF2-40B4-BE49-F238E27FC236}">
                <a16:creationId xmlns:a16="http://schemas.microsoft.com/office/drawing/2014/main" xmlns="" id="{7E1AC66A-5FF3-9E78-738D-181A639D1BE0}"/>
              </a:ext>
            </a:extLst>
          </p:cNvPr>
          <p:cNvPicPr>
            <a:picLocks noChangeAspect="1"/>
          </p:cNvPicPr>
          <p:nvPr/>
        </p:nvPicPr>
        <p:blipFill rotWithShape="1">
          <a:blip r:embed="rId5"/>
          <a:srcRect r="67372" b="-28647"/>
          <a:stretch/>
        </p:blipFill>
        <p:spPr>
          <a:xfrm>
            <a:off x="2245049" y="3847387"/>
            <a:ext cx="588944" cy="441278"/>
          </a:xfrm>
          <a:prstGeom prst="rect">
            <a:avLst/>
          </a:prstGeom>
        </p:spPr>
      </p:pic>
      <p:pic>
        <p:nvPicPr>
          <p:cNvPr id="3" name="Picture 2">
            <a:extLst>
              <a:ext uri="{FF2B5EF4-FFF2-40B4-BE49-F238E27FC236}">
                <a16:creationId xmlns:a16="http://schemas.microsoft.com/office/drawing/2014/main" xmlns="" id="{CAA7BD4A-7F9A-0A26-9ED1-E7380F35A4D6}"/>
              </a:ext>
            </a:extLst>
          </p:cNvPr>
          <p:cNvPicPr>
            <a:picLocks noChangeAspect="1"/>
          </p:cNvPicPr>
          <p:nvPr/>
        </p:nvPicPr>
        <p:blipFill rotWithShape="1">
          <a:blip r:embed="rId6"/>
          <a:srcRect r="50000"/>
          <a:stretch/>
        </p:blipFill>
        <p:spPr>
          <a:xfrm>
            <a:off x="2242755" y="5662875"/>
            <a:ext cx="591238" cy="315472"/>
          </a:xfrm>
          <a:prstGeom prst="rect">
            <a:avLst/>
          </a:prstGeom>
        </p:spPr>
      </p:pic>
      <p:pic>
        <p:nvPicPr>
          <p:cNvPr id="8" name="Picture 1">
            <a:extLst>
              <a:ext uri="{FF2B5EF4-FFF2-40B4-BE49-F238E27FC236}">
                <a16:creationId xmlns:a16="http://schemas.microsoft.com/office/drawing/2014/main" xmlns="" id="{7E1AC66A-5FF3-9E78-738D-181A639D1BE0}"/>
              </a:ext>
            </a:extLst>
          </p:cNvPr>
          <p:cNvPicPr>
            <a:picLocks noChangeAspect="1"/>
          </p:cNvPicPr>
          <p:nvPr/>
        </p:nvPicPr>
        <p:blipFill rotWithShape="1">
          <a:blip r:embed="rId5"/>
          <a:srcRect l="36279"/>
          <a:stretch/>
        </p:blipFill>
        <p:spPr>
          <a:xfrm>
            <a:off x="2771866" y="5635333"/>
            <a:ext cx="1150200" cy="343014"/>
          </a:xfrm>
          <a:prstGeom prst="rect">
            <a:avLst/>
          </a:prstGeom>
        </p:spPr>
      </p:pic>
      <p:pic>
        <p:nvPicPr>
          <p:cNvPr id="9" name="Picture 2">
            <a:extLst>
              <a:ext uri="{FF2B5EF4-FFF2-40B4-BE49-F238E27FC236}">
                <a16:creationId xmlns:a16="http://schemas.microsoft.com/office/drawing/2014/main" xmlns="" id="{CAA7BD4A-7F9A-0A26-9ED1-E7380F35A4D6}"/>
              </a:ext>
            </a:extLst>
          </p:cNvPr>
          <p:cNvPicPr>
            <a:picLocks noChangeAspect="1"/>
          </p:cNvPicPr>
          <p:nvPr/>
        </p:nvPicPr>
        <p:blipFill rotWithShape="1">
          <a:blip r:embed="rId6"/>
          <a:srcRect l="50000" b="-32531"/>
          <a:stretch/>
        </p:blipFill>
        <p:spPr>
          <a:xfrm>
            <a:off x="2950071" y="3870565"/>
            <a:ext cx="591239" cy="418100"/>
          </a:xfrm>
          <a:prstGeom prst="rect">
            <a:avLst/>
          </a:prstGeom>
        </p:spPr>
      </p:pic>
    </p:spTree>
    <p:extLst>
      <p:ext uri="{BB962C8B-B14F-4D97-AF65-F5344CB8AC3E}">
        <p14:creationId xmlns:p14="http://schemas.microsoft.com/office/powerpoint/2010/main" val="23568550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109241" y="3844194"/>
            <a:ext cx="6943895" cy="3000821"/>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Este análisis muestra que, aunque el área construida tiene una relación positiva con el precio, el modelo tiende a sobreestimar los precios en este conjunto de datos. Esto sugiere que, aunque el área construida es un buen predictor, otros factores también deben influir significativamente en el precio de las propiedades.</a:t>
            </a:r>
            <a:endParaRPr lang="es-ES"/>
          </a:p>
          <a:p>
            <a:pPr marL="0" marR="0" lvl="0" indent="0" algn="just" rtl="0">
              <a:lnSpc>
                <a:spcPct val="130000"/>
              </a:lnSpc>
              <a:spcBef>
                <a:spcPts val="0"/>
              </a:spcBef>
              <a:spcAft>
                <a:spcPts val="0"/>
              </a:spcAft>
              <a:buNone/>
            </a:pPr>
            <a:endParaRPr lang="es-MX" sz="1500" dirty="0">
              <a:solidFill>
                <a:srgbClr val="0D2243"/>
              </a:solidFill>
              <a:latin typeface="Inter"/>
              <a:ea typeface="Inter"/>
            </a:endParaRPr>
          </a:p>
          <a:p>
            <a:pPr marL="0" marR="0" lvl="0" indent="0" algn="just" rtl="0">
              <a:lnSpc>
                <a:spcPct val="130000"/>
              </a:lnSpc>
              <a:spcBef>
                <a:spcPts val="0"/>
              </a:spcBef>
              <a:spcAft>
                <a:spcPts val="0"/>
              </a:spcAft>
              <a:buNone/>
            </a:pPr>
            <a:r>
              <a:rPr lang="es-MX" sz="1500" dirty="0">
                <a:solidFill>
                  <a:srgbClr val="0D2243"/>
                </a:solidFill>
                <a:latin typeface="Inter"/>
                <a:ea typeface="Inter"/>
                <a:sym typeface="Wingdings" panose="05000000000000000000" pitchFamily="2" charset="2"/>
              </a:rPr>
              <a:t>Ejemplo: en la primera fila el precio real es 11,500 UF, pero el modelo predice 26,634.94 UF, lo que da un error de -15,134.94 UF. Esto significa que el modelo sobreestimó significativamente el precio para esta propiedad con 384 m² de área construida.</a:t>
            </a:r>
            <a:endParaRPr lang="es-MX" sz="1500" dirty="0">
              <a:solidFill>
                <a:srgbClr val="0D2243"/>
              </a:solidFill>
              <a:latin typeface="Inter"/>
              <a:ea typeface="Inter"/>
            </a:endParaRPr>
          </a:p>
        </p:txBody>
      </p:sp>
      <p:pic>
        <p:nvPicPr>
          <p:cNvPr id="3" name="Imagen 2">
            <a:extLst>
              <a:ext uri="{FF2B5EF4-FFF2-40B4-BE49-F238E27FC236}">
                <a16:creationId xmlns:a16="http://schemas.microsoft.com/office/drawing/2014/main" xmlns="" id="{29760C03-E647-7C50-54C5-C2AA3BC6DE36}"/>
              </a:ext>
            </a:extLst>
          </p:cNvPr>
          <p:cNvPicPr>
            <a:picLocks noChangeAspect="1"/>
          </p:cNvPicPr>
          <p:nvPr/>
        </p:nvPicPr>
        <p:blipFill>
          <a:blip r:embed="rId4"/>
          <a:stretch>
            <a:fillRect/>
          </a:stretch>
        </p:blipFill>
        <p:spPr>
          <a:xfrm>
            <a:off x="8383714" y="2734812"/>
            <a:ext cx="9195554" cy="3640127"/>
          </a:xfrm>
          <a:prstGeom prst="rect">
            <a:avLst/>
          </a:prstGeom>
        </p:spPr>
      </p:pic>
    </p:spTree>
    <p:extLst>
      <p:ext uri="{BB962C8B-B14F-4D97-AF65-F5344CB8AC3E}">
        <p14:creationId xmlns:p14="http://schemas.microsoft.com/office/powerpoint/2010/main" val="68271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367628"/>
            <a:ext cx="6943895" cy="4501232"/>
          </a:xfrm>
          <a:prstGeom prst="rect">
            <a:avLst/>
          </a:prstGeom>
          <a:noFill/>
          <a:ln>
            <a:noFill/>
          </a:ln>
        </p:spPr>
        <p:txBody>
          <a:bodyPr spcFirstLastPara="1" wrap="square" lIns="0" tIns="0" rIns="0" bIns="0" anchor="t" anchorCtr="0">
            <a:spAutoFit/>
          </a:bodyPr>
          <a:lstStyle/>
          <a:p>
            <a:pPr marL="342900" marR="0" lvl="0" indent="-342900" algn="just" rtl="0">
              <a:lnSpc>
                <a:spcPct val="130000"/>
              </a:lnSpc>
              <a:spcBef>
                <a:spcPts val="0"/>
              </a:spcBef>
              <a:spcAft>
                <a:spcPts val="0"/>
              </a:spcAft>
              <a:buAutoNum type="arabicPeriod"/>
            </a:pPr>
            <a:r>
              <a:rPr lang="es-MX" sz="1500" dirty="0">
                <a:solidFill>
                  <a:srgbClr val="0D2243"/>
                </a:solidFill>
                <a:latin typeface="Inter"/>
                <a:ea typeface="Inter"/>
                <a:sym typeface="Wingdings" panose="05000000000000000000" pitchFamily="2" charset="2"/>
              </a:rPr>
              <a:t>Cálculo del ESR (Error Estándar de la Regresión): En este caso, el valor del ESR es 5946.40, lo que significa que, en promedio, el modelo comete un error de aproximadamente 5946 UF al predecir el precio de las propiedades.</a:t>
            </a:r>
            <a:endParaRPr lang="es-ES"/>
          </a:p>
          <a:p>
            <a:pPr marL="342900" marR="0" lvl="0" indent="-342900" algn="just" rtl="0">
              <a:lnSpc>
                <a:spcPct val="130000"/>
              </a:lnSpc>
              <a:spcBef>
                <a:spcPts val="0"/>
              </a:spcBef>
              <a:spcAft>
                <a:spcPts val="0"/>
              </a:spcAft>
              <a:buAutoNum type="arabicPeriod"/>
            </a:pPr>
            <a:endParaRPr lang="es-MX" sz="1500" dirty="0">
              <a:solidFill>
                <a:srgbClr val="0D2243"/>
              </a:solidFill>
              <a:latin typeface="Inter"/>
              <a:ea typeface="Inter"/>
            </a:endParaRPr>
          </a:p>
          <a:p>
            <a:pPr marL="342900" marR="0" lvl="0" indent="-342900" algn="just" rtl="0">
              <a:lnSpc>
                <a:spcPct val="130000"/>
              </a:lnSpc>
              <a:spcBef>
                <a:spcPts val="0"/>
              </a:spcBef>
              <a:spcAft>
                <a:spcPts val="0"/>
              </a:spcAft>
              <a:buAutoNum type="arabicPeriod"/>
            </a:pPr>
            <a:r>
              <a:rPr lang="pt-BR" sz="1500" dirty="0">
                <a:solidFill>
                  <a:srgbClr val="0D2243"/>
                </a:solidFill>
                <a:latin typeface="Inter"/>
                <a:ea typeface="Inter"/>
                <a:sym typeface="Wingdings" panose="05000000000000000000" pitchFamily="2" charset="2"/>
              </a:rPr>
              <a:t>Cálculo </a:t>
            </a:r>
            <a:r>
              <a:rPr lang="pt-BR" sz="1500" err="1">
                <a:solidFill>
                  <a:srgbClr val="0D2243"/>
                </a:solidFill>
                <a:latin typeface="Inter"/>
                <a:ea typeface="Inter"/>
                <a:sym typeface="Wingdings" panose="05000000000000000000" pitchFamily="2" charset="2"/>
              </a:rPr>
              <a:t>del</a:t>
            </a:r>
            <a:r>
              <a:rPr lang="pt-BR" sz="1500" dirty="0">
                <a:solidFill>
                  <a:srgbClr val="0D2243"/>
                </a:solidFill>
                <a:latin typeface="Inter"/>
                <a:ea typeface="Inter"/>
                <a:sym typeface="Wingdings" panose="05000000000000000000" pitchFamily="2" charset="2"/>
              </a:rPr>
              <a:t> R² (R-</a:t>
            </a:r>
            <a:r>
              <a:rPr lang="pt-BR" sz="1500" err="1">
                <a:solidFill>
                  <a:srgbClr val="0D2243"/>
                </a:solidFill>
                <a:latin typeface="Inter"/>
                <a:ea typeface="Inter"/>
                <a:sym typeface="Wingdings" panose="05000000000000000000" pitchFamily="2" charset="2"/>
              </a:rPr>
              <a:t>cuadrado</a:t>
            </a:r>
            <a:r>
              <a:rPr lang="pt-BR" sz="1500" dirty="0">
                <a:solidFill>
                  <a:srgbClr val="0D2243"/>
                </a:solidFill>
                <a:latin typeface="Inter"/>
                <a:ea typeface="Inter"/>
                <a:sym typeface="Wingdings" panose="05000000000000000000" pitchFamily="2" charset="2"/>
              </a:rPr>
              <a:t>): </a:t>
            </a:r>
            <a:r>
              <a:rPr lang="es-MX" sz="1500" dirty="0">
                <a:solidFill>
                  <a:srgbClr val="0D2243"/>
                </a:solidFill>
                <a:latin typeface="Inter"/>
                <a:ea typeface="Inter"/>
                <a:sym typeface="Wingdings" panose="05000000000000000000" pitchFamily="2" charset="2"/>
              </a:rPr>
              <a:t>el R² es 0.6128, lo que significa que el 61.28% de la variabilidad en los precios de las propiedades puede explicarse por el área construida. Este valor sugiere que el área construida es un buen predictor del precio, aunque aún queda un 38.72% de la variabilidad que no está explicada por este modelo.</a:t>
            </a:r>
            <a:endParaRPr lang="es-MX" sz="1500" dirty="0">
              <a:solidFill>
                <a:srgbClr val="0D2243"/>
              </a:solidFill>
              <a:latin typeface="Inter"/>
              <a:ea typeface="Inter"/>
            </a:endParaRPr>
          </a:p>
          <a:p>
            <a:pPr marL="342900" marR="0" lvl="0" indent="-342900" algn="just" rtl="0">
              <a:lnSpc>
                <a:spcPct val="130000"/>
              </a:lnSpc>
              <a:spcBef>
                <a:spcPts val="0"/>
              </a:spcBef>
              <a:spcAft>
                <a:spcPts val="0"/>
              </a:spcAft>
              <a:buAutoNum type="arabicPeriod"/>
            </a:pPr>
            <a:endParaRPr lang="es-MX" sz="1500" dirty="0">
              <a:solidFill>
                <a:srgbClr val="0D2243"/>
              </a:solidFill>
              <a:latin typeface="Inter"/>
              <a:ea typeface="Inter"/>
            </a:endParaRPr>
          </a:p>
          <a:p>
            <a:pPr marL="342900" indent="-342900" algn="just">
              <a:lnSpc>
                <a:spcPct val="130000"/>
              </a:lnSpc>
              <a:buFont typeface="Arial"/>
              <a:buAutoNum type="arabicPeriod"/>
            </a:pPr>
            <a:r>
              <a:rPr lang="es-MX" sz="1500" dirty="0">
                <a:solidFill>
                  <a:srgbClr val="0D2243"/>
                </a:solidFill>
                <a:latin typeface="Inter"/>
                <a:ea typeface="Inter"/>
              </a:rPr>
              <a:t>Verificación del cálculo de R² usando la fórmula alternativa: El cálculo también da como resultado un R² de 0.6128, confirmando la igualdad.</a:t>
            </a:r>
          </a:p>
          <a:p>
            <a:pPr marL="342900" indent="-342900" algn="just">
              <a:lnSpc>
                <a:spcPct val="130000"/>
              </a:lnSpc>
              <a:buFont typeface="Arial"/>
              <a:buAutoNum type="arabicPeriod"/>
            </a:pPr>
            <a:endParaRPr lang="es-MX" sz="1500" dirty="0">
              <a:solidFill>
                <a:srgbClr val="0D2243"/>
              </a:solidFill>
              <a:latin typeface="Inter"/>
              <a:ea typeface="Inter"/>
            </a:endParaRPr>
          </a:p>
          <a:p>
            <a:pPr algn="just">
              <a:lnSpc>
                <a:spcPct val="130000"/>
              </a:lnSpc>
            </a:pPr>
            <a:endParaRPr lang="es-MX" sz="1500" dirty="0">
              <a:solidFill>
                <a:srgbClr val="0D2243"/>
              </a:solidFill>
              <a:latin typeface="Inter"/>
              <a:ea typeface="Inter"/>
            </a:endParaRPr>
          </a:p>
        </p:txBody>
      </p:sp>
      <p:pic>
        <p:nvPicPr>
          <p:cNvPr id="6" name="Imagen 5">
            <a:extLst>
              <a:ext uri="{FF2B5EF4-FFF2-40B4-BE49-F238E27FC236}">
                <a16:creationId xmlns:a16="http://schemas.microsoft.com/office/drawing/2014/main" xmlns="" id="{7B6E5020-B01B-3EA0-E395-DECE27719848}"/>
              </a:ext>
            </a:extLst>
          </p:cNvPr>
          <p:cNvPicPr>
            <a:picLocks noChangeAspect="1"/>
          </p:cNvPicPr>
          <p:nvPr/>
        </p:nvPicPr>
        <p:blipFill>
          <a:blip r:embed="rId4"/>
          <a:stretch>
            <a:fillRect/>
          </a:stretch>
        </p:blipFill>
        <p:spPr>
          <a:xfrm>
            <a:off x="9144000" y="2960644"/>
            <a:ext cx="7497221" cy="5420481"/>
          </a:xfrm>
          <a:prstGeom prst="rect">
            <a:avLst/>
          </a:prstGeom>
        </p:spPr>
      </p:pic>
    </p:spTree>
    <p:extLst>
      <p:ext uri="{BB962C8B-B14F-4D97-AF65-F5344CB8AC3E}">
        <p14:creationId xmlns:p14="http://schemas.microsoft.com/office/powerpoint/2010/main" val="894264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4478706"/>
            <a:ext cx="6943895" cy="1800493"/>
          </a:xfrm>
          <a:prstGeom prst="rect">
            <a:avLst/>
          </a:prstGeom>
          <a:noFill/>
          <a:ln>
            <a:noFill/>
          </a:ln>
        </p:spPr>
        <p:txBody>
          <a:bodyPr spcFirstLastPara="1" wrap="square" lIns="0" tIns="0" rIns="0" bIns="0" anchor="t" anchorCtr="0">
            <a:spAutoFit/>
          </a:bodyPr>
          <a:lstStyle/>
          <a:p>
            <a:pPr marR="0" lvl="0" algn="just" rtl="0">
              <a:lnSpc>
                <a:spcPct val="130000"/>
              </a:lnSpc>
              <a:spcBef>
                <a:spcPts val="0"/>
              </a:spcBef>
              <a:spcAft>
                <a:spcPts val="0"/>
              </a:spcAft>
            </a:pPr>
            <a:r>
              <a:rPr lang="es-MX" sz="1500" dirty="0">
                <a:solidFill>
                  <a:srgbClr val="0D2243"/>
                </a:solidFill>
                <a:latin typeface="Inter"/>
                <a:ea typeface="Inter"/>
                <a:sym typeface="Wingdings" panose="05000000000000000000" pitchFamily="2" charset="2"/>
              </a:rPr>
              <a:t>Aunque la línea de predicción sigue la tendencia general de los datos, existe bastante dispersión en los puntos, especialmente en precios altos, lo que indica que el modelo subestima o sobreestima el precio en muchos casos. Esto sugiere que, aunque el área construida es un predictor importante, no es suficiente por sí sola para capturar toda la variabilidad en los precios de las propiedades.</a:t>
            </a:r>
            <a:endParaRPr lang="es-ES"/>
          </a:p>
        </p:txBody>
      </p:sp>
      <p:pic>
        <p:nvPicPr>
          <p:cNvPr id="3" name="Imagen 2">
            <a:extLst>
              <a:ext uri="{FF2B5EF4-FFF2-40B4-BE49-F238E27FC236}">
                <a16:creationId xmlns:a16="http://schemas.microsoft.com/office/drawing/2014/main" xmlns="" id="{86A1FF16-B6ED-6161-19A5-B28D81D4324C}"/>
              </a:ext>
            </a:extLst>
          </p:cNvPr>
          <p:cNvPicPr>
            <a:picLocks noChangeAspect="1"/>
          </p:cNvPicPr>
          <p:nvPr/>
        </p:nvPicPr>
        <p:blipFill>
          <a:blip r:embed="rId4"/>
          <a:stretch>
            <a:fillRect/>
          </a:stretch>
        </p:blipFill>
        <p:spPr>
          <a:xfrm>
            <a:off x="8675512" y="2569644"/>
            <a:ext cx="8707065" cy="6163535"/>
          </a:xfrm>
          <a:prstGeom prst="rect">
            <a:avLst/>
          </a:prstGeom>
        </p:spPr>
      </p:pic>
    </p:spTree>
    <p:extLst>
      <p:ext uri="{BB962C8B-B14F-4D97-AF65-F5344CB8AC3E}">
        <p14:creationId xmlns:p14="http://schemas.microsoft.com/office/powerpoint/2010/main" val="3114061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REPASO DE ENTREGA ANTERIOR Preparación de los datos.</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8272524" y="3851781"/>
            <a:ext cx="9027678" cy="490134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rgbClr val="0D2243"/>
                </a:solidFill>
                <a:latin typeface="Inter"/>
                <a:ea typeface="Inter"/>
                <a:sym typeface="Wingdings" panose="05000000000000000000" pitchFamily="2" charset="2"/>
              </a:rPr>
              <a:t>1. </a:t>
            </a:r>
            <a:r>
              <a:rPr lang="en-US" sz="2500" b="1" dirty="0" err="1">
                <a:solidFill>
                  <a:srgbClr val="0D2243"/>
                </a:solidFill>
                <a:latin typeface="Inter"/>
                <a:ea typeface="Inter"/>
                <a:sym typeface="Inter"/>
              </a:rPr>
              <a:t>Selección</a:t>
            </a:r>
            <a:r>
              <a:rPr lang="en-US" sz="2500" b="1" dirty="0">
                <a:solidFill>
                  <a:srgbClr val="0D2243"/>
                </a:solidFill>
                <a:latin typeface="Inter"/>
                <a:ea typeface="Inter"/>
                <a:sym typeface="Inter"/>
              </a:rPr>
              <a:t> de Dataset - “</a:t>
            </a:r>
            <a:r>
              <a:rPr lang="en-US" sz="2500" b="1" dirty="0" err="1">
                <a:solidFill>
                  <a:srgbClr val="0D2243"/>
                </a:solidFill>
                <a:latin typeface="Inter"/>
                <a:ea typeface="Inter"/>
                <a:sym typeface="Inter"/>
              </a:rPr>
              <a:t>Precios</a:t>
            </a:r>
            <a:r>
              <a:rPr lang="en-US" sz="2500" b="1" dirty="0">
                <a:solidFill>
                  <a:srgbClr val="0D2243"/>
                </a:solidFill>
                <a:latin typeface="Inter"/>
                <a:ea typeface="Inter"/>
                <a:sym typeface="Inter"/>
              </a:rPr>
              <a:t> casas RM” </a:t>
            </a:r>
          </a:p>
          <a:p>
            <a:pPr lvl="0">
              <a:lnSpc>
                <a:spcPct val="130000"/>
              </a:lnSpc>
            </a:pPr>
            <a:r>
              <a:rPr lang="en-US" sz="1500" dirty="0" err="1">
                <a:solidFill>
                  <a:srgbClr val="0D2243"/>
                </a:solidFill>
                <a:latin typeface="Inter"/>
                <a:ea typeface="Inter"/>
                <a:cs typeface="Inter"/>
                <a:sym typeface="Inter"/>
              </a:rPr>
              <a:t>Corresponde</a:t>
            </a:r>
            <a:r>
              <a:rPr lang="en-US" sz="1500" dirty="0">
                <a:solidFill>
                  <a:srgbClr val="0D2243"/>
                </a:solidFill>
                <a:latin typeface="Inter"/>
                <a:ea typeface="Inter"/>
                <a:cs typeface="Inter"/>
                <a:sym typeface="Inter"/>
              </a:rPr>
              <a:t> a </a:t>
            </a:r>
            <a:r>
              <a:rPr lang="en-US" sz="1500" dirty="0" err="1">
                <a:solidFill>
                  <a:srgbClr val="0D2243"/>
                </a:solidFill>
                <a:latin typeface="Inter"/>
                <a:ea typeface="Inter"/>
                <a:cs typeface="Inter"/>
                <a:sym typeface="Inter"/>
              </a:rPr>
              <a:t>propiedades</a:t>
            </a:r>
            <a:r>
              <a:rPr lang="en-US" sz="1500" dirty="0">
                <a:solidFill>
                  <a:srgbClr val="0D2243"/>
                </a:solidFill>
                <a:latin typeface="Inter"/>
                <a:ea typeface="Inter"/>
                <a:cs typeface="Inter"/>
                <a:sym typeface="Inter"/>
              </a:rPr>
              <a:t> </a:t>
            </a:r>
            <a:r>
              <a:rPr lang="en-US" sz="1500" dirty="0" err="1">
                <a:solidFill>
                  <a:srgbClr val="0D2243"/>
                </a:solidFill>
                <a:latin typeface="Inter"/>
                <a:ea typeface="Inter"/>
                <a:cs typeface="Inter"/>
                <a:sym typeface="Inter"/>
              </a:rPr>
              <a:t>en</a:t>
            </a:r>
            <a:r>
              <a:rPr lang="en-US" sz="1500" dirty="0">
                <a:solidFill>
                  <a:srgbClr val="0D2243"/>
                </a:solidFill>
                <a:latin typeface="Inter"/>
                <a:ea typeface="Inter"/>
                <a:cs typeface="Inter"/>
                <a:sym typeface="Inter"/>
              </a:rPr>
              <a:t> </a:t>
            </a:r>
            <a:r>
              <a:rPr lang="en-US" sz="1500" dirty="0" err="1">
                <a:solidFill>
                  <a:srgbClr val="0D2243"/>
                </a:solidFill>
                <a:latin typeface="Inter"/>
                <a:ea typeface="Inter"/>
                <a:cs typeface="Inter"/>
                <a:sym typeface="Inter"/>
              </a:rPr>
              <a:t>venta</a:t>
            </a:r>
            <a:r>
              <a:rPr lang="en-US" sz="1500" dirty="0">
                <a:solidFill>
                  <a:srgbClr val="0D2243"/>
                </a:solidFill>
                <a:latin typeface="Inter"/>
                <a:ea typeface="Inter"/>
                <a:cs typeface="Inter"/>
                <a:sym typeface="Inter"/>
              </a:rPr>
              <a:t> </a:t>
            </a:r>
            <a:r>
              <a:rPr lang="en-US" sz="1500" dirty="0" err="1">
                <a:solidFill>
                  <a:srgbClr val="0D2243"/>
                </a:solidFill>
                <a:latin typeface="Inter"/>
                <a:ea typeface="Inter"/>
                <a:cs typeface="Inter"/>
                <a:sym typeface="Inter"/>
              </a:rPr>
              <a:t>dentro</a:t>
            </a:r>
            <a:r>
              <a:rPr lang="en-US" sz="1500" dirty="0">
                <a:solidFill>
                  <a:srgbClr val="0D2243"/>
                </a:solidFill>
                <a:latin typeface="Inter"/>
                <a:ea typeface="Inter"/>
                <a:cs typeface="Inter"/>
                <a:sym typeface="Inter"/>
              </a:rPr>
              <a:t> de la Región </a:t>
            </a:r>
            <a:r>
              <a:rPr lang="en-US" sz="1500" dirty="0" err="1">
                <a:solidFill>
                  <a:srgbClr val="0D2243"/>
                </a:solidFill>
                <a:latin typeface="Inter"/>
                <a:ea typeface="Inter"/>
                <a:cs typeface="Inter"/>
                <a:sym typeface="Inter"/>
              </a:rPr>
              <a:t>Metropolitana</a:t>
            </a:r>
            <a:r>
              <a:rPr lang="en-US" sz="1500" dirty="0">
                <a:solidFill>
                  <a:srgbClr val="0D2243"/>
                </a:solidFill>
                <a:latin typeface="Inter"/>
                <a:ea typeface="Inter"/>
                <a:cs typeface="Inter"/>
                <a:sym typeface="Inter"/>
              </a:rPr>
              <a:t>. </a:t>
            </a:r>
            <a:endParaRPr lang="en-US" sz="1500" b="1" dirty="0">
              <a:solidFill>
                <a:srgbClr val="0D2243"/>
              </a:solidFill>
              <a:latin typeface="Inter"/>
              <a:ea typeface="Inter"/>
              <a:cs typeface="Inter"/>
              <a:sym typeface="Inter"/>
            </a:endParaRPr>
          </a:p>
          <a:p>
            <a:pPr lvl="0">
              <a:lnSpc>
                <a:spcPct val="130000"/>
              </a:lnSpc>
            </a:pPr>
            <a:endParaRPr lang="es-CL" sz="1500" dirty="0">
              <a:solidFill>
                <a:srgbClr val="0D2243"/>
              </a:solidFill>
              <a:latin typeface="Inter"/>
              <a:ea typeface="Inter"/>
              <a:sym typeface="Inter"/>
            </a:endParaRPr>
          </a:p>
          <a:p>
            <a:pPr lvl="0">
              <a:lnSpc>
                <a:spcPct val="130000"/>
              </a:lnSpc>
            </a:pPr>
            <a:r>
              <a:rPr lang="es-ES" sz="2500" b="1" dirty="0">
                <a:solidFill>
                  <a:srgbClr val="0D2243"/>
                </a:solidFill>
                <a:latin typeface="Inter"/>
                <a:ea typeface="Inter"/>
                <a:sym typeface="Wingdings" panose="05000000000000000000" pitchFamily="2" charset="2"/>
              </a:rPr>
              <a:t>2. Preparación de Datos - Análisis Exploratorio.</a:t>
            </a:r>
            <a:endParaRPr lang="es-ES" sz="2500" b="1" dirty="0">
              <a:solidFill>
                <a:srgbClr val="0D2243"/>
              </a:solidFill>
              <a:latin typeface="Inter"/>
              <a:ea typeface="Inter"/>
              <a:sym typeface="Inter"/>
            </a:endParaRPr>
          </a:p>
          <a:p>
            <a:pPr algn="just">
              <a:lnSpc>
                <a:spcPct val="130000"/>
              </a:lnSpc>
            </a:pPr>
            <a:r>
              <a:rPr lang="es-MX" sz="1500" dirty="0">
                <a:solidFill>
                  <a:srgbClr val="0D2243"/>
                </a:solidFill>
                <a:latin typeface="Inter"/>
                <a:ea typeface="Inter"/>
                <a:sym typeface="Inter"/>
              </a:rPr>
              <a:t>El </a:t>
            </a:r>
            <a:r>
              <a:rPr lang="es-MX" sz="1500" err="1">
                <a:solidFill>
                  <a:srgbClr val="0D2243"/>
                </a:solidFill>
                <a:latin typeface="Inter"/>
                <a:ea typeface="Inter"/>
                <a:sym typeface="Inter"/>
              </a:rPr>
              <a:t>dataset</a:t>
            </a:r>
            <a:r>
              <a:rPr lang="es-MX" sz="1500" dirty="0">
                <a:solidFill>
                  <a:srgbClr val="0D2243"/>
                </a:solidFill>
                <a:latin typeface="Inter"/>
                <a:ea typeface="Inter"/>
                <a:sym typeface="Inter"/>
              </a:rPr>
              <a:t> está compuesto por 7,779 filas y 12 columnas. </a:t>
            </a:r>
          </a:p>
          <a:p>
            <a:pPr algn="just">
              <a:lnSpc>
                <a:spcPct val="130000"/>
              </a:lnSpc>
            </a:pPr>
            <a:r>
              <a:rPr lang="es-MX" sz="1500" dirty="0">
                <a:solidFill>
                  <a:srgbClr val="0D2243"/>
                </a:solidFill>
                <a:latin typeface="Inter"/>
                <a:ea typeface="Inter"/>
                <a:sym typeface="Inter"/>
              </a:rPr>
              <a:t>Se identifican tres tipos de datos: </a:t>
            </a:r>
            <a:endParaRPr lang="es-MX" dirty="0"/>
          </a:p>
          <a:p>
            <a:pPr marL="285750" indent="-285750" algn="just">
              <a:lnSpc>
                <a:spcPct val="130000"/>
              </a:lnSpc>
              <a:buChar char="•"/>
            </a:pPr>
            <a:r>
              <a:rPr lang="es-MX" sz="1500" dirty="0">
                <a:solidFill>
                  <a:srgbClr val="0D2243"/>
                </a:solidFill>
                <a:latin typeface="Inter"/>
                <a:ea typeface="Inter"/>
                <a:sym typeface="Inter"/>
              </a:rPr>
              <a:t>int64 (números enteros), </a:t>
            </a:r>
            <a:endParaRPr lang="es-MX" sz="1500" dirty="0">
              <a:solidFill>
                <a:srgbClr val="0D2243"/>
              </a:solidFill>
              <a:latin typeface="Inter"/>
              <a:ea typeface="Inter"/>
            </a:endParaRPr>
          </a:p>
          <a:p>
            <a:pPr marL="285750" indent="-285750" algn="just">
              <a:lnSpc>
                <a:spcPct val="130000"/>
              </a:lnSpc>
              <a:buChar char="•"/>
            </a:pPr>
            <a:r>
              <a:rPr lang="es-MX" sz="1500" dirty="0" err="1">
                <a:solidFill>
                  <a:srgbClr val="0D2243"/>
                </a:solidFill>
                <a:latin typeface="Inter"/>
                <a:ea typeface="Inter"/>
                <a:sym typeface="Inter"/>
              </a:rPr>
              <a:t>object</a:t>
            </a:r>
            <a:r>
              <a:rPr lang="es-MX" sz="1500" dirty="0">
                <a:solidFill>
                  <a:srgbClr val="0D2243"/>
                </a:solidFill>
                <a:latin typeface="Inter"/>
                <a:ea typeface="Inter"/>
                <a:sym typeface="Inter"/>
              </a:rPr>
              <a:t> (cadenas de texto) y </a:t>
            </a:r>
            <a:endParaRPr lang="es-MX" sz="1500" dirty="0">
              <a:solidFill>
                <a:srgbClr val="0D2243"/>
              </a:solidFill>
              <a:latin typeface="Inter"/>
              <a:ea typeface="Inter"/>
            </a:endParaRPr>
          </a:p>
          <a:p>
            <a:pPr marL="285750" indent="-285750" algn="just">
              <a:lnSpc>
                <a:spcPct val="130000"/>
              </a:lnSpc>
              <a:buChar char="•"/>
            </a:pPr>
            <a:r>
              <a:rPr lang="es-MX" sz="1500" dirty="0">
                <a:solidFill>
                  <a:srgbClr val="0D2243"/>
                </a:solidFill>
                <a:latin typeface="Inter"/>
                <a:ea typeface="Inter"/>
                <a:sym typeface="Inter"/>
              </a:rPr>
              <a:t>float64 (números flotantes). </a:t>
            </a:r>
            <a:endParaRPr lang="es-MX" sz="1500" dirty="0">
              <a:solidFill>
                <a:srgbClr val="0D2243"/>
              </a:solidFill>
              <a:latin typeface="Inter"/>
              <a:ea typeface="Inter"/>
            </a:endParaRPr>
          </a:p>
          <a:p>
            <a:pPr algn="just">
              <a:lnSpc>
                <a:spcPct val="130000"/>
              </a:lnSpc>
            </a:pPr>
            <a:endParaRPr lang="es-MX" sz="1500" dirty="0">
              <a:solidFill>
                <a:srgbClr val="0D2243"/>
              </a:solidFill>
              <a:latin typeface="Inter"/>
              <a:ea typeface="Inter"/>
            </a:endParaRPr>
          </a:p>
          <a:p>
            <a:pPr algn="just">
              <a:lnSpc>
                <a:spcPct val="130000"/>
              </a:lnSpc>
            </a:pPr>
            <a:r>
              <a:rPr lang="es-MX" sz="1500" dirty="0">
                <a:solidFill>
                  <a:srgbClr val="0D2243"/>
                </a:solidFill>
                <a:latin typeface="Inter"/>
                <a:ea typeface="Inter"/>
                <a:sym typeface="Inter"/>
              </a:rPr>
              <a:t>Fue necesario aplicar normalización a las siguientes variables:</a:t>
            </a:r>
            <a:endParaRPr lang="es-MX" sz="1500" dirty="0">
              <a:solidFill>
                <a:srgbClr val="0D2243"/>
              </a:solidFill>
              <a:latin typeface="Inter"/>
              <a:ea typeface="Inter"/>
            </a:endParaRPr>
          </a:p>
          <a:p>
            <a:pPr algn="just">
              <a:lnSpc>
                <a:spcPct val="130000"/>
              </a:lnSpc>
            </a:pPr>
            <a:r>
              <a:rPr lang="es-MX" sz="1500" dirty="0">
                <a:solidFill>
                  <a:srgbClr val="0D2243"/>
                </a:solidFill>
                <a:latin typeface="Inter"/>
                <a:ea typeface="Inter"/>
                <a:sym typeface="Inter"/>
              </a:rPr>
              <a:t>    Precios (CL, UF, USD)</a:t>
            </a:r>
            <a:endParaRPr lang="es-MX" sz="1500" dirty="0">
              <a:solidFill>
                <a:srgbClr val="0D2243"/>
              </a:solidFill>
              <a:latin typeface="Inter"/>
              <a:ea typeface="Inter"/>
            </a:endParaRPr>
          </a:p>
          <a:p>
            <a:pPr algn="just">
              <a:lnSpc>
                <a:spcPct val="130000"/>
              </a:lnSpc>
            </a:pPr>
            <a:r>
              <a:rPr lang="es-MX" sz="1500" dirty="0">
                <a:solidFill>
                  <a:srgbClr val="0D2243"/>
                </a:solidFill>
                <a:latin typeface="Inter"/>
                <a:ea typeface="Inter"/>
                <a:sym typeface="Inter"/>
              </a:rPr>
              <a:t>    Unidades (dormitorios, baños, estacionamientos)</a:t>
            </a:r>
            <a:endParaRPr lang="es-MX" sz="1500" dirty="0">
              <a:solidFill>
                <a:srgbClr val="0D2243"/>
              </a:solidFill>
              <a:latin typeface="Inter"/>
              <a:ea typeface="Inter"/>
            </a:endParaRPr>
          </a:p>
          <a:p>
            <a:pPr algn="just">
              <a:lnSpc>
                <a:spcPct val="130000"/>
              </a:lnSpc>
            </a:pPr>
            <a:r>
              <a:rPr lang="es-MX" sz="1500" dirty="0">
                <a:solidFill>
                  <a:srgbClr val="0D2243"/>
                </a:solidFill>
                <a:latin typeface="Inter"/>
                <a:ea typeface="Inter"/>
                <a:sym typeface="Inter"/>
              </a:rPr>
              <a:t>    Metros cuadrados (área construida, área total)</a:t>
            </a:r>
            <a:endParaRPr lang="es-ES" sz="1800" b="1" dirty="0">
              <a:solidFill>
                <a:srgbClr val="0D2243"/>
              </a:solidFill>
              <a:latin typeface="Inter"/>
              <a:ea typeface="Inter"/>
              <a:cs typeface="Inter"/>
            </a:endParaRPr>
          </a:p>
          <a:p>
            <a:pPr lvl="0">
              <a:lnSpc>
                <a:spcPct val="130000"/>
              </a:lnSpc>
            </a:pPr>
            <a:endParaRPr sz="1500" dirty="0"/>
          </a:p>
        </p:txBody>
      </p:sp>
    </p:spTree>
    <p:extLst>
      <p:ext uri="{BB962C8B-B14F-4D97-AF65-F5344CB8AC3E}">
        <p14:creationId xmlns:p14="http://schemas.microsoft.com/office/powerpoint/2010/main" val="260065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4032299"/>
            <a:ext cx="6943895" cy="3300904"/>
          </a:xfrm>
          <a:prstGeom prst="rect">
            <a:avLst/>
          </a:prstGeom>
          <a:noFill/>
          <a:ln>
            <a:noFill/>
          </a:ln>
        </p:spPr>
        <p:txBody>
          <a:bodyPr spcFirstLastPara="1" wrap="square" lIns="0" tIns="0" rIns="0" bIns="0" anchor="t" anchorCtr="0">
            <a:spAutoFit/>
          </a:bodyPr>
          <a:lstStyle/>
          <a:p>
            <a:pPr marR="0" lvl="0" algn="just" rtl="0">
              <a:lnSpc>
                <a:spcPct val="130000"/>
              </a:lnSpc>
              <a:spcBef>
                <a:spcPts val="0"/>
              </a:spcBef>
              <a:spcAft>
                <a:spcPts val="0"/>
              </a:spcAft>
            </a:pPr>
            <a:r>
              <a:rPr lang="es-MX" sz="1500" dirty="0">
                <a:solidFill>
                  <a:srgbClr val="0D2243"/>
                </a:solidFill>
                <a:latin typeface="Inter"/>
                <a:ea typeface="Inter"/>
                <a:sym typeface="Wingdings" panose="05000000000000000000" pitchFamily="2" charset="2"/>
              </a:rPr>
              <a:t>La mayoría de los errores se concentran cerca de 0, lo que sugiere que el modelo predice razonablemente bien para muchas propiedades.</a:t>
            </a:r>
            <a:endParaRPr lang="es-ES"/>
          </a:p>
          <a:p>
            <a:pPr marR="0" lvl="0" algn="just" rtl="0">
              <a:lnSpc>
                <a:spcPct val="130000"/>
              </a:lnSpc>
              <a:spcBef>
                <a:spcPts val="0"/>
              </a:spcBef>
              <a:spcAft>
                <a:spcPts val="0"/>
              </a:spcAft>
            </a:pPr>
            <a:endParaRPr lang="es-MX" sz="1500" dirty="0">
              <a:solidFill>
                <a:srgbClr val="0D2243"/>
              </a:solidFill>
              <a:latin typeface="Inter"/>
              <a:ea typeface="Inter"/>
            </a:endParaRPr>
          </a:p>
          <a:p>
            <a:pPr marR="0" lvl="0" algn="just" rtl="0">
              <a:lnSpc>
                <a:spcPct val="130000"/>
              </a:lnSpc>
              <a:spcBef>
                <a:spcPts val="0"/>
              </a:spcBef>
              <a:spcAft>
                <a:spcPts val="0"/>
              </a:spcAft>
            </a:pPr>
            <a:r>
              <a:rPr lang="es-MX" sz="1500" dirty="0">
                <a:solidFill>
                  <a:srgbClr val="0D2243"/>
                </a:solidFill>
                <a:latin typeface="Inter"/>
                <a:ea typeface="Inter"/>
                <a:sym typeface="Wingdings" panose="05000000000000000000" pitchFamily="2" charset="2"/>
              </a:rPr>
              <a:t>Sin embargo, existe una asimetría en el histograma, con una cola más pronunciada hacia la derecha. Esto indica que hay varios casos en los que el modelo subestimó significativamente el precio de las propiedades (errores positivos grandes).</a:t>
            </a:r>
            <a:endParaRPr lang="es-MX" sz="1500" dirty="0">
              <a:solidFill>
                <a:srgbClr val="0D2243"/>
              </a:solidFill>
              <a:latin typeface="Inter"/>
              <a:ea typeface="Inter"/>
            </a:endParaRPr>
          </a:p>
          <a:p>
            <a:pPr marR="0" lvl="0" algn="just" rtl="0">
              <a:lnSpc>
                <a:spcPct val="130000"/>
              </a:lnSpc>
              <a:spcBef>
                <a:spcPts val="0"/>
              </a:spcBef>
              <a:spcAft>
                <a:spcPts val="0"/>
              </a:spcAft>
            </a:pPr>
            <a:endParaRPr lang="es-MX" sz="1500" dirty="0">
              <a:solidFill>
                <a:srgbClr val="0D2243"/>
              </a:solidFill>
              <a:latin typeface="Inter"/>
              <a:ea typeface="Inter"/>
            </a:endParaRPr>
          </a:p>
          <a:p>
            <a:pPr marR="0" lvl="0" algn="just" rtl="0">
              <a:lnSpc>
                <a:spcPct val="130000"/>
              </a:lnSpc>
              <a:spcBef>
                <a:spcPts val="0"/>
              </a:spcBef>
              <a:spcAft>
                <a:spcPts val="0"/>
              </a:spcAft>
            </a:pPr>
            <a:r>
              <a:rPr lang="es-MX" sz="1500" dirty="0">
                <a:solidFill>
                  <a:srgbClr val="0D2243"/>
                </a:solidFill>
                <a:latin typeface="Inter"/>
                <a:ea typeface="Inter"/>
                <a:sym typeface="Wingdings" panose="05000000000000000000" pitchFamily="2" charset="2"/>
              </a:rPr>
              <a:t>También se observan algunos errores bastante grandes, lo que indica que el modelo tiene dificultades para predecir correctamente los precios de ciertas propiedades.</a:t>
            </a:r>
            <a:endParaRPr lang="es-MX" sz="1500" dirty="0">
              <a:solidFill>
                <a:srgbClr val="0D2243"/>
              </a:solidFill>
              <a:latin typeface="Inter"/>
              <a:ea typeface="Inter"/>
            </a:endParaRPr>
          </a:p>
        </p:txBody>
      </p:sp>
      <p:pic>
        <p:nvPicPr>
          <p:cNvPr id="6" name="Imagen 5">
            <a:extLst>
              <a:ext uri="{FF2B5EF4-FFF2-40B4-BE49-F238E27FC236}">
                <a16:creationId xmlns:a16="http://schemas.microsoft.com/office/drawing/2014/main" xmlns="" id="{7CD551D1-7DC1-7C5F-8868-3FB58DDAE79B}"/>
              </a:ext>
            </a:extLst>
          </p:cNvPr>
          <p:cNvPicPr>
            <a:picLocks noChangeAspect="1"/>
          </p:cNvPicPr>
          <p:nvPr/>
        </p:nvPicPr>
        <p:blipFill>
          <a:blip r:embed="rId4"/>
          <a:stretch>
            <a:fillRect/>
          </a:stretch>
        </p:blipFill>
        <p:spPr>
          <a:xfrm>
            <a:off x="8756400" y="2957250"/>
            <a:ext cx="8297433" cy="5992061"/>
          </a:xfrm>
          <a:prstGeom prst="rect">
            <a:avLst/>
          </a:prstGeom>
        </p:spPr>
      </p:pic>
    </p:spTree>
    <p:extLst>
      <p:ext uri="{BB962C8B-B14F-4D97-AF65-F5344CB8AC3E}">
        <p14:creationId xmlns:p14="http://schemas.microsoft.com/office/powerpoint/2010/main" val="2510536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00"/>
                </a:highlight>
                <a:latin typeface="Inter"/>
                <a:ea typeface="Inter"/>
                <a:cs typeface="Inter"/>
                <a:sym typeface="Inter"/>
              </a:rPr>
              <a:t>Análisis basado en el área construida.</a:t>
            </a:r>
            <a:endParaRPr lang="es-MX" sz="2500" dirty="0">
              <a:solidFill>
                <a:schemeClr val="bg1"/>
              </a:solidFill>
              <a:highlight>
                <a:srgbClr val="FF0000"/>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39893" y="4099534"/>
            <a:ext cx="6943895" cy="3000821"/>
          </a:xfrm>
          <a:prstGeom prst="rect">
            <a:avLst/>
          </a:prstGeom>
          <a:noFill/>
          <a:ln>
            <a:noFill/>
          </a:ln>
        </p:spPr>
        <p:txBody>
          <a:bodyPr spcFirstLastPara="1" wrap="square" lIns="0" tIns="0" rIns="0" bIns="0" anchor="t" anchorCtr="0">
            <a:spAutoFit/>
          </a:bodyPr>
          <a:lstStyle/>
          <a:p>
            <a:pPr marR="0" lvl="0" algn="just" rtl="0">
              <a:lnSpc>
                <a:spcPct val="130000"/>
              </a:lnSpc>
              <a:spcBef>
                <a:spcPts val="0"/>
              </a:spcBef>
              <a:spcAft>
                <a:spcPts val="0"/>
              </a:spcAft>
            </a:pPr>
            <a:r>
              <a:rPr lang="es-MX" sz="1500" dirty="0">
                <a:solidFill>
                  <a:srgbClr val="0D2243"/>
                </a:solidFill>
                <a:latin typeface="Inter"/>
                <a:ea typeface="Inter"/>
                <a:sym typeface="Wingdings" panose="05000000000000000000" pitchFamily="2" charset="2"/>
              </a:rPr>
              <a:t>Desviación en los extremos: El gráfico muestra que los residuos se desvían de la normalidad, especialmente en las colas. Esto indica la presencia de </a:t>
            </a:r>
            <a:r>
              <a:rPr lang="es-MX" sz="1500" err="1">
                <a:solidFill>
                  <a:srgbClr val="0D2243"/>
                </a:solidFill>
                <a:latin typeface="Inter"/>
                <a:ea typeface="Inter"/>
                <a:sym typeface="Wingdings" panose="05000000000000000000" pitchFamily="2" charset="2"/>
              </a:rPr>
              <a:t>outliers</a:t>
            </a:r>
            <a:r>
              <a:rPr lang="es-MX" sz="1500" dirty="0">
                <a:solidFill>
                  <a:srgbClr val="0D2243"/>
                </a:solidFill>
                <a:latin typeface="Inter"/>
                <a:ea typeface="Inter"/>
                <a:sym typeface="Wingdings" panose="05000000000000000000" pitchFamily="2" charset="2"/>
              </a:rPr>
              <a:t> o valores extremos, lo que sugiere que el modelo no está capturando adecuadamente la variabilidad de algunos datos.</a:t>
            </a:r>
            <a:endParaRPr lang="es-ES"/>
          </a:p>
          <a:p>
            <a:pPr marR="0" lvl="0" algn="just" rtl="0">
              <a:lnSpc>
                <a:spcPct val="130000"/>
              </a:lnSpc>
              <a:spcBef>
                <a:spcPts val="0"/>
              </a:spcBef>
              <a:spcAft>
                <a:spcPts val="0"/>
              </a:spcAft>
            </a:pPr>
            <a:endParaRPr lang="es-MX" sz="1500" dirty="0">
              <a:solidFill>
                <a:srgbClr val="0D2243"/>
              </a:solidFill>
              <a:latin typeface="Inter"/>
              <a:ea typeface="Inter"/>
            </a:endParaRPr>
          </a:p>
          <a:p>
            <a:pPr marR="0" lvl="0" algn="just" rtl="0">
              <a:lnSpc>
                <a:spcPct val="130000"/>
              </a:lnSpc>
              <a:spcBef>
                <a:spcPts val="0"/>
              </a:spcBef>
              <a:spcAft>
                <a:spcPts val="0"/>
              </a:spcAft>
            </a:pPr>
            <a:r>
              <a:rPr lang="es-MX" sz="1500" dirty="0">
                <a:solidFill>
                  <a:srgbClr val="0D2243"/>
                </a:solidFill>
                <a:latin typeface="Inter"/>
                <a:ea typeface="Inter"/>
                <a:sym typeface="Wingdings" panose="05000000000000000000" pitchFamily="2" charset="2"/>
              </a:rPr>
              <a:t>Normalidad razonable en el centro: En la parte central del gráfico, los puntos están alineados con la línea roja, lo que sugiere que para la mayoría de los datos, los residuos no se desvían demasiado de la normalidad. Sin embargo, esto no es suficiente para decir que los residuos siguen completamente una distribución normal.</a:t>
            </a:r>
            <a:endParaRPr lang="es-MX" sz="1500" dirty="0">
              <a:solidFill>
                <a:srgbClr val="0D2243"/>
              </a:solidFill>
              <a:latin typeface="Inter"/>
              <a:ea typeface="Inter"/>
            </a:endParaRPr>
          </a:p>
        </p:txBody>
      </p:sp>
      <p:pic>
        <p:nvPicPr>
          <p:cNvPr id="3" name="Imagen 2">
            <a:extLst>
              <a:ext uri="{FF2B5EF4-FFF2-40B4-BE49-F238E27FC236}">
                <a16:creationId xmlns:a16="http://schemas.microsoft.com/office/drawing/2014/main" xmlns="" id="{B6CF86FC-9503-3D94-1178-3EA8400470D7}"/>
              </a:ext>
            </a:extLst>
          </p:cNvPr>
          <p:cNvPicPr>
            <a:picLocks noChangeAspect="1"/>
          </p:cNvPicPr>
          <p:nvPr/>
        </p:nvPicPr>
        <p:blipFill>
          <a:blip r:embed="rId4"/>
          <a:stretch>
            <a:fillRect/>
          </a:stretch>
        </p:blipFill>
        <p:spPr>
          <a:xfrm>
            <a:off x="9144000" y="3314844"/>
            <a:ext cx="8106906" cy="5658640"/>
          </a:xfrm>
          <a:prstGeom prst="rect">
            <a:avLst/>
          </a:prstGeom>
        </p:spPr>
      </p:pic>
    </p:spTree>
    <p:extLst>
      <p:ext uri="{BB962C8B-B14F-4D97-AF65-F5344CB8AC3E}">
        <p14:creationId xmlns:p14="http://schemas.microsoft.com/office/powerpoint/2010/main" val="1807615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FF"/>
                </a:highlight>
                <a:latin typeface="Inter"/>
                <a:ea typeface="Inter"/>
                <a:cs typeface="Inter"/>
                <a:sym typeface="Inter"/>
              </a:rPr>
              <a:t>Extra</a:t>
            </a:r>
            <a:endParaRPr lang="es-MX" sz="2500" dirty="0">
              <a:solidFill>
                <a:schemeClr val="bg1"/>
              </a:solidFill>
              <a:highlight>
                <a:srgbClr val="FF00FF"/>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32717"/>
            <a:ext cx="6943895" cy="370101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30000"/>
              </a:lnSpc>
              <a:buNone/>
              <a:defRPr sz="2500" b="1">
                <a:solidFill>
                  <a:srgbClr val="0D2243"/>
                </a:solidFill>
                <a:latin typeface="Inter"/>
                <a:ea typeface="Inter"/>
                <a:cs typeface="Inter"/>
              </a:defRPr>
            </a:lvl1pPr>
          </a:lstStyle>
          <a:p>
            <a:r>
              <a:rPr lang="es-MX" dirty="0">
                <a:sym typeface="Wingdings" panose="05000000000000000000" pitchFamily="2" charset="2"/>
              </a:rPr>
              <a:t>Ajuste del Modelo de regresión Lineal</a:t>
            </a:r>
          </a:p>
          <a:p>
            <a:endParaRPr lang="es-MX" dirty="0">
              <a:sym typeface="Wingdings" panose="05000000000000000000" pitchFamily="2" charset="2"/>
            </a:endParaRPr>
          </a:p>
          <a:p>
            <a:pPr marL="285750" indent="-285750" algn="just">
              <a:buFont typeface="Arial" panose="020B0604020202020204" pitchFamily="34" charset="0"/>
              <a:buChar char="•"/>
            </a:pPr>
            <a:r>
              <a:rPr lang="es-MX" sz="1500" b="0" dirty="0">
                <a:sym typeface="Wingdings" panose="05000000000000000000" pitchFamily="2" charset="2"/>
              </a:rPr>
              <a:t>Se ajusta un modelo de regresión lineal por comuna y se calculan las predicciones para cada grupo.</a:t>
            </a:r>
            <a:endParaRPr lang="es-MX" sz="1500" b="0" dirty="0"/>
          </a:p>
          <a:p>
            <a:pPr marL="285750" indent="-285750" algn="just">
              <a:buFont typeface="Arial" panose="020B0604020202020204" pitchFamily="34" charset="0"/>
              <a:buChar char="•"/>
            </a:pPr>
            <a:endParaRPr lang="es-MX" sz="1500" b="0" dirty="0"/>
          </a:p>
          <a:p>
            <a:pPr marL="285750" indent="-285750" algn="just">
              <a:buFont typeface="Arial" panose="020B0604020202020204" pitchFamily="34" charset="0"/>
              <a:buChar char="•"/>
            </a:pPr>
            <a:r>
              <a:rPr lang="es-MX" sz="1500" b="0" dirty="0">
                <a:sym typeface="Wingdings" panose="05000000000000000000" pitchFamily="2" charset="2"/>
              </a:rPr>
              <a:t>Se filtran las comunas que no cumplen con un número mínimo de instancias (al menos 20 observaciones).</a:t>
            </a:r>
            <a:endParaRPr lang="es-MX" sz="1500" b="0" dirty="0"/>
          </a:p>
          <a:p>
            <a:pPr marL="285750" indent="-285750" algn="just">
              <a:buFont typeface="Arial" panose="020B0604020202020204" pitchFamily="34" charset="0"/>
              <a:buChar char="•"/>
            </a:pPr>
            <a:endParaRPr lang="es-MX" sz="1500" b="0" dirty="0"/>
          </a:p>
          <a:p>
            <a:pPr marL="285750" indent="-285750" algn="just">
              <a:buFont typeface="Arial" panose="020B0604020202020204" pitchFamily="34" charset="0"/>
              <a:buChar char="•"/>
            </a:pPr>
            <a:r>
              <a:rPr lang="es-MX" sz="1500" b="0" dirty="0">
                <a:sym typeface="Wingdings" panose="05000000000000000000" pitchFamily="2" charset="2"/>
              </a:rPr>
              <a:t>Se aplican restricciones adicionales a los datos (número de dormitorios y área construida) para refinar los conjuntos de datos antes de ajustar los modelos.</a:t>
            </a:r>
            <a:endParaRPr lang="es-MX" sz="1500" b="0" dirty="0"/>
          </a:p>
        </p:txBody>
      </p:sp>
      <p:pic>
        <p:nvPicPr>
          <p:cNvPr id="6" name="Imagen 5">
            <a:extLst>
              <a:ext uri="{FF2B5EF4-FFF2-40B4-BE49-F238E27FC236}">
                <a16:creationId xmlns:a16="http://schemas.microsoft.com/office/drawing/2014/main" xmlns="" id="{90220BD9-FD0B-16F0-1F01-803C07E7D321}"/>
              </a:ext>
            </a:extLst>
          </p:cNvPr>
          <p:cNvPicPr>
            <a:picLocks noChangeAspect="1"/>
          </p:cNvPicPr>
          <p:nvPr/>
        </p:nvPicPr>
        <p:blipFill>
          <a:blip r:embed="rId4"/>
          <a:stretch>
            <a:fillRect/>
          </a:stretch>
        </p:blipFill>
        <p:spPr>
          <a:xfrm>
            <a:off x="8844791" y="3606562"/>
            <a:ext cx="7430537" cy="3553321"/>
          </a:xfrm>
          <a:prstGeom prst="rect">
            <a:avLst/>
          </a:prstGeom>
        </p:spPr>
      </p:pic>
    </p:spTree>
    <p:extLst>
      <p:ext uri="{BB962C8B-B14F-4D97-AF65-F5344CB8AC3E}">
        <p14:creationId xmlns:p14="http://schemas.microsoft.com/office/powerpoint/2010/main" val="40252039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FF"/>
                </a:highlight>
                <a:latin typeface="Inter"/>
                <a:ea typeface="Inter"/>
                <a:cs typeface="Inter"/>
                <a:sym typeface="Inter"/>
              </a:rPr>
              <a:t>Extra</a:t>
            </a:r>
            <a:endParaRPr lang="es-MX" sz="2500" dirty="0">
              <a:solidFill>
                <a:schemeClr val="bg1"/>
              </a:solidFill>
              <a:highlight>
                <a:srgbClr val="FF00FF"/>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32717"/>
            <a:ext cx="6943895" cy="430117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30000"/>
              </a:lnSpc>
              <a:buNone/>
              <a:defRPr sz="2500" b="1">
                <a:solidFill>
                  <a:srgbClr val="0D2243"/>
                </a:solidFill>
                <a:latin typeface="Inter"/>
                <a:ea typeface="Inter"/>
                <a:cs typeface="Inter"/>
              </a:defRPr>
            </a:lvl1pPr>
          </a:lstStyle>
          <a:p>
            <a:r>
              <a:rPr lang="es-MX" dirty="0">
                <a:sym typeface="Wingdings" panose="05000000000000000000" pitchFamily="2" charset="2"/>
              </a:rPr>
              <a:t>Ajuste del Modelo de regresión Lineal</a:t>
            </a:r>
          </a:p>
          <a:p>
            <a:endParaRPr lang="es-MX" dirty="0">
              <a:sym typeface="Wingdings" panose="05000000000000000000" pitchFamily="2" charset="2"/>
            </a:endParaRPr>
          </a:p>
          <a:p>
            <a:pPr marL="285750" indent="-285750" algn="just">
              <a:buFont typeface="Arial" panose="020B0604020202020204" pitchFamily="34" charset="0"/>
              <a:buChar char="•"/>
            </a:pPr>
            <a:r>
              <a:rPr lang="es-MX" sz="1500" b="0" dirty="0">
                <a:sym typeface="Wingdings" panose="05000000000000000000" pitchFamily="2" charset="2"/>
              </a:rPr>
              <a:t>El código realiza regresiones lineales separadas para cada comuna utilizando dos variables diferentes: </a:t>
            </a:r>
            <a:r>
              <a:rPr lang="es-MX" sz="1500" b="0" err="1">
                <a:sym typeface="Wingdings" panose="05000000000000000000" pitchFamily="2" charset="2"/>
              </a:rPr>
              <a:t>dorms</a:t>
            </a:r>
            <a:r>
              <a:rPr lang="es-MX" sz="1500" b="0" dirty="0">
                <a:sym typeface="Wingdings" panose="05000000000000000000" pitchFamily="2" charset="2"/>
              </a:rPr>
              <a:t> y </a:t>
            </a:r>
            <a:r>
              <a:rPr lang="es-MX" sz="1500" b="0" err="1">
                <a:sym typeface="Wingdings" panose="05000000000000000000" pitchFamily="2" charset="2"/>
              </a:rPr>
              <a:t>built_area</a:t>
            </a:r>
            <a:r>
              <a:rPr lang="es-MX" sz="1500" b="0" dirty="0">
                <a:sym typeface="Wingdings" panose="05000000000000000000" pitchFamily="2" charset="2"/>
              </a:rPr>
              <a:t>.</a:t>
            </a:r>
            <a:endParaRPr lang="es-MX" sz="1500" b="0" dirty="0"/>
          </a:p>
          <a:p>
            <a:pPr marL="285750" indent="-285750" algn="just">
              <a:buFont typeface="Arial" panose="020B0604020202020204" pitchFamily="34" charset="0"/>
              <a:buChar char="•"/>
            </a:pPr>
            <a:r>
              <a:rPr lang="es-MX" sz="1500" b="0" dirty="0">
                <a:sym typeface="Wingdings" panose="05000000000000000000" pitchFamily="2" charset="2"/>
              </a:rPr>
              <a:t>Calcula y almacena el R² y el ESR para cada comuna y para cada conjunto de regresiones.</a:t>
            </a:r>
            <a:endParaRPr lang="es-MX" sz="1500" b="0" dirty="0"/>
          </a:p>
          <a:p>
            <a:pPr algn="just"/>
            <a:endParaRPr lang="es-MX" sz="1500" b="0" dirty="0"/>
          </a:p>
          <a:p>
            <a:pPr marL="285750" indent="-285750" algn="just">
              <a:buFont typeface="Arial" panose="020B0604020202020204" pitchFamily="34" charset="0"/>
              <a:buChar char="•"/>
            </a:pPr>
            <a:r>
              <a:rPr lang="es-MX" sz="1500" b="0" dirty="0">
                <a:sym typeface="Wingdings" panose="05000000000000000000" pitchFamily="2" charset="2"/>
              </a:rPr>
              <a:t>Los resultados se organizan en </a:t>
            </a:r>
            <a:r>
              <a:rPr lang="es-MX" sz="1500" b="0" dirty="0" err="1">
                <a:sym typeface="Wingdings" panose="05000000000000000000" pitchFamily="2" charset="2"/>
              </a:rPr>
              <a:t>DataFrames</a:t>
            </a:r>
            <a:r>
              <a:rPr lang="es-MX" sz="1500" b="0" dirty="0">
                <a:sym typeface="Wingdings" panose="05000000000000000000" pitchFamily="2" charset="2"/>
              </a:rPr>
              <a:t> separados para cada variable (</a:t>
            </a:r>
            <a:r>
              <a:rPr lang="es-MX" sz="1500" b="0" dirty="0" err="1">
                <a:sym typeface="Wingdings" panose="05000000000000000000" pitchFamily="2" charset="2"/>
              </a:rPr>
              <a:t>df_result_dorm</a:t>
            </a:r>
            <a:r>
              <a:rPr lang="es-MX" sz="1500" b="0" dirty="0">
                <a:sym typeface="Wingdings" panose="05000000000000000000" pitchFamily="2" charset="2"/>
              </a:rPr>
              <a:t> y </a:t>
            </a:r>
            <a:r>
              <a:rPr lang="es-MX" sz="1500" b="0" dirty="0" err="1">
                <a:sym typeface="Wingdings" panose="05000000000000000000" pitchFamily="2" charset="2"/>
              </a:rPr>
              <a:t>df_result_built</a:t>
            </a:r>
            <a:r>
              <a:rPr lang="es-MX" sz="1500" b="0" dirty="0">
                <a:sym typeface="Wingdings" panose="05000000000000000000" pitchFamily="2" charset="2"/>
              </a:rPr>
              <a:t>), que contienen la comuna, el R² y el ESR.</a:t>
            </a:r>
            <a:endParaRPr lang="es-MX" sz="1500" b="0" dirty="0"/>
          </a:p>
          <a:p>
            <a:pPr marL="285750" indent="-285750" algn="just">
              <a:buFont typeface="Arial" panose="020B0604020202020204" pitchFamily="34" charset="0"/>
              <a:buChar char="•"/>
            </a:pPr>
            <a:endParaRPr lang="es-MX" sz="1500" b="0" dirty="0"/>
          </a:p>
          <a:p>
            <a:pPr marL="285750" indent="-285750" algn="just">
              <a:buFont typeface="Arial" panose="020B0604020202020204" pitchFamily="34" charset="0"/>
              <a:buChar char="•"/>
            </a:pPr>
            <a:r>
              <a:rPr lang="es-MX" sz="1500" b="0" dirty="0">
                <a:sym typeface="Wingdings" panose="05000000000000000000" pitchFamily="2" charset="2"/>
              </a:rPr>
              <a:t>El </a:t>
            </a:r>
            <a:r>
              <a:rPr lang="es-MX" sz="1500" b="0" err="1">
                <a:sym typeface="Wingdings" panose="05000000000000000000" pitchFamily="2" charset="2"/>
              </a:rPr>
              <a:t>DataFrame</a:t>
            </a:r>
            <a:r>
              <a:rPr lang="es-MX" sz="1500" b="0" dirty="0">
                <a:sym typeface="Wingdings" panose="05000000000000000000" pitchFamily="2" charset="2"/>
              </a:rPr>
              <a:t> resultante (</a:t>
            </a:r>
            <a:r>
              <a:rPr lang="es-MX" sz="1500" b="0" err="1">
                <a:sym typeface="Wingdings" panose="05000000000000000000" pitchFamily="2" charset="2"/>
              </a:rPr>
              <a:t>df_result</a:t>
            </a:r>
            <a:r>
              <a:rPr lang="es-MX" sz="1500" b="0" dirty="0">
                <a:sym typeface="Wingdings" panose="05000000000000000000" pitchFamily="2" charset="2"/>
              </a:rPr>
              <a:t>) contiene las métricas de las regresiones lineales (R² y ESR) para ambas variables (</a:t>
            </a:r>
            <a:r>
              <a:rPr lang="es-MX" sz="1500" b="0" err="1">
                <a:sym typeface="Wingdings" panose="05000000000000000000" pitchFamily="2" charset="2"/>
              </a:rPr>
              <a:t>dorms</a:t>
            </a:r>
            <a:r>
              <a:rPr lang="es-MX" sz="1500" b="0" dirty="0">
                <a:sym typeface="Wingdings" panose="05000000000000000000" pitchFamily="2" charset="2"/>
              </a:rPr>
              <a:t> y </a:t>
            </a:r>
            <a:r>
              <a:rPr lang="es-MX" sz="1500" b="0" err="1">
                <a:sym typeface="Wingdings" panose="05000000000000000000" pitchFamily="2" charset="2"/>
              </a:rPr>
              <a:t>built_area</a:t>
            </a:r>
            <a:r>
              <a:rPr lang="es-MX" sz="1500" b="0" dirty="0">
                <a:sym typeface="Wingdings" panose="05000000000000000000" pitchFamily="2" charset="2"/>
              </a:rPr>
              <a:t>) para cada comuna</a:t>
            </a:r>
            <a:endParaRPr lang="es-MX" sz="1500" b="0" dirty="0"/>
          </a:p>
        </p:txBody>
      </p:sp>
      <p:pic>
        <p:nvPicPr>
          <p:cNvPr id="3" name="Imagen 2">
            <a:extLst>
              <a:ext uri="{FF2B5EF4-FFF2-40B4-BE49-F238E27FC236}">
                <a16:creationId xmlns:a16="http://schemas.microsoft.com/office/drawing/2014/main" xmlns="" id="{9401E82D-99D4-5C86-29ED-F2F7E026860A}"/>
              </a:ext>
            </a:extLst>
          </p:cNvPr>
          <p:cNvPicPr>
            <a:picLocks noChangeAspect="1"/>
          </p:cNvPicPr>
          <p:nvPr/>
        </p:nvPicPr>
        <p:blipFill>
          <a:blip r:embed="rId4"/>
          <a:stretch>
            <a:fillRect/>
          </a:stretch>
        </p:blipFill>
        <p:spPr>
          <a:xfrm>
            <a:off x="8591181" y="2433929"/>
            <a:ext cx="7868748" cy="5782482"/>
          </a:xfrm>
          <a:prstGeom prst="rect">
            <a:avLst/>
          </a:prstGeom>
        </p:spPr>
      </p:pic>
      <p:pic>
        <p:nvPicPr>
          <p:cNvPr id="9" name="Imagen 8">
            <a:extLst>
              <a:ext uri="{FF2B5EF4-FFF2-40B4-BE49-F238E27FC236}">
                <a16:creationId xmlns:a16="http://schemas.microsoft.com/office/drawing/2014/main" xmlns="" id="{33CE44E7-A2C2-9CD6-7813-82523BEE7056}"/>
              </a:ext>
            </a:extLst>
          </p:cNvPr>
          <p:cNvPicPr>
            <a:picLocks noChangeAspect="1"/>
          </p:cNvPicPr>
          <p:nvPr/>
        </p:nvPicPr>
        <p:blipFill rotWithShape="1">
          <a:blip r:embed="rId5"/>
          <a:srcRect b="15742"/>
          <a:stretch/>
        </p:blipFill>
        <p:spPr>
          <a:xfrm>
            <a:off x="8524496" y="8216411"/>
            <a:ext cx="8002117" cy="1324401"/>
          </a:xfrm>
          <a:prstGeom prst="rect">
            <a:avLst/>
          </a:prstGeom>
        </p:spPr>
      </p:pic>
    </p:spTree>
    <p:extLst>
      <p:ext uri="{BB962C8B-B14F-4D97-AF65-F5344CB8AC3E}">
        <p14:creationId xmlns:p14="http://schemas.microsoft.com/office/powerpoint/2010/main" val="24845123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FF"/>
                </a:highlight>
                <a:latin typeface="Inter"/>
                <a:ea typeface="Inter"/>
                <a:cs typeface="Inter"/>
                <a:sym typeface="Inter"/>
              </a:rPr>
              <a:t>Extra</a:t>
            </a:r>
            <a:endParaRPr lang="es-MX" sz="2500" dirty="0">
              <a:solidFill>
                <a:schemeClr val="bg1"/>
              </a:solidFill>
              <a:highlight>
                <a:srgbClr val="FF00FF"/>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32717"/>
            <a:ext cx="6943895" cy="460126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30000"/>
              </a:lnSpc>
              <a:buNone/>
              <a:defRPr sz="2500" b="1">
                <a:solidFill>
                  <a:srgbClr val="0D2243"/>
                </a:solidFill>
                <a:latin typeface="Inter"/>
                <a:ea typeface="Inter"/>
                <a:cs typeface="Inter"/>
              </a:defRPr>
            </a:lvl1pPr>
          </a:lstStyle>
          <a:p>
            <a:r>
              <a:rPr lang="es-MX" dirty="0">
                <a:sym typeface="Wingdings" panose="05000000000000000000" pitchFamily="2" charset="2"/>
              </a:rPr>
              <a:t>Ajuste del Modelo de regresión Lineal</a:t>
            </a:r>
          </a:p>
          <a:p>
            <a:endParaRPr lang="es-MX" dirty="0">
              <a:sym typeface="Wingdings" panose="05000000000000000000" pitchFamily="2" charset="2"/>
            </a:endParaRPr>
          </a:p>
          <a:p>
            <a:pPr marL="285750" indent="-285750" algn="just">
              <a:buFont typeface="Arial" panose="020B0604020202020204" pitchFamily="34" charset="0"/>
              <a:buChar char="•"/>
            </a:pPr>
            <a:r>
              <a:rPr lang="es-MX" sz="1500" b="0" dirty="0">
                <a:sym typeface="Wingdings" panose="05000000000000000000" pitchFamily="2" charset="2"/>
              </a:rPr>
              <a:t>Se </a:t>
            </a:r>
            <a:r>
              <a:rPr lang="es-MX" sz="1500" b="0" dirty="0" err="1">
                <a:sym typeface="Wingdings" panose="05000000000000000000" pitchFamily="2" charset="2"/>
              </a:rPr>
              <a:t>evalua</a:t>
            </a:r>
            <a:r>
              <a:rPr lang="es-MX" sz="1500" b="0" dirty="0">
                <a:sym typeface="Wingdings" panose="05000000000000000000" pitchFamily="2" charset="2"/>
              </a:rPr>
              <a:t> un total de 15 comunas, cada comuna tiene gráficos que muestran la relación entre el precio y el número de dormitorios, así como el precio y los metros cuadrados construidos. Las comunas son:  Quinta Normal, Pedro Aguirre Cerda, Estación Central, Colina, La Florida, Maipú, San Bernardo, Santiago, Puente Alto, Las Condes, Lampa, Quilicura, La Pintana, Renca y Huechuraba.</a:t>
            </a:r>
          </a:p>
          <a:p>
            <a:pPr marL="285750" indent="-285750" algn="just">
              <a:buFont typeface="Arial" panose="020B0604020202020204" pitchFamily="34" charset="0"/>
              <a:buChar char="•"/>
            </a:pPr>
            <a:r>
              <a:rPr lang="es-MX" sz="1500" b="0" dirty="0">
                <a:sym typeface="Wingdings" panose="05000000000000000000" pitchFamily="2" charset="2"/>
              </a:rPr>
              <a:t/>
            </a:r>
            <a:br>
              <a:rPr lang="es-MX" sz="1500" b="0" dirty="0">
                <a:sym typeface="Wingdings" panose="05000000000000000000" pitchFamily="2" charset="2"/>
              </a:rPr>
            </a:br>
            <a:r>
              <a:rPr lang="es-MX" sz="1500" b="0" dirty="0">
                <a:sym typeface="Wingdings" panose="05000000000000000000" pitchFamily="2" charset="2"/>
              </a:rPr>
              <a:t>Para determinar qué comuna tiene el mejor ajuste en los modelos de regresión, se debe analizar si la relación entre las variables es lineal, si los puntos están cercanos a la línea de regresión, y si hay pocos valores atípicos. Las comunas con mejor comportamiento son aquellas con menos dispersión y mayor linealidad.</a:t>
            </a:r>
            <a:endParaRPr lang="es-MX" sz="1500" b="0"/>
          </a:p>
        </p:txBody>
      </p:sp>
      <p:sp>
        <p:nvSpPr>
          <p:cNvPr id="7" name="Google Shape;67;p11">
            <a:extLst>
              <a:ext uri="{FF2B5EF4-FFF2-40B4-BE49-F238E27FC236}">
                <a16:creationId xmlns:a16="http://schemas.microsoft.com/office/drawing/2014/main" xmlns="" id="{48070F21-3D58-DA7F-2696-819834AFD18D}"/>
              </a:ext>
            </a:extLst>
          </p:cNvPr>
          <p:cNvSpPr txBox="1"/>
          <p:nvPr/>
        </p:nvSpPr>
        <p:spPr>
          <a:xfrm>
            <a:off x="10329425" y="2207044"/>
            <a:ext cx="6943895" cy="50013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30000"/>
              </a:lnSpc>
              <a:buNone/>
              <a:defRPr sz="2500" b="1">
                <a:solidFill>
                  <a:srgbClr val="0D2243"/>
                </a:solidFill>
                <a:latin typeface="Inter"/>
                <a:ea typeface="Inter"/>
                <a:cs typeface="Inter"/>
              </a:defRPr>
            </a:lvl1pPr>
          </a:lstStyle>
          <a:p>
            <a:r>
              <a:rPr lang="es-MX" dirty="0">
                <a:sym typeface="Wingdings" panose="05000000000000000000" pitchFamily="2" charset="2"/>
              </a:rPr>
              <a:t>Fragmento de la imagen</a:t>
            </a:r>
            <a:endParaRPr lang="es-MX" sz="1500" b="0" dirty="0">
              <a:sym typeface="Wingdings" panose="05000000000000000000" pitchFamily="2" charset="2"/>
            </a:endParaRPr>
          </a:p>
        </p:txBody>
      </p:sp>
      <p:pic>
        <p:nvPicPr>
          <p:cNvPr id="10" name="Imagen 9">
            <a:extLst>
              <a:ext uri="{FF2B5EF4-FFF2-40B4-BE49-F238E27FC236}">
                <a16:creationId xmlns:a16="http://schemas.microsoft.com/office/drawing/2014/main" xmlns="" id="{F9425D34-48D6-8F22-CE83-46EBEDAB4936}"/>
              </a:ext>
            </a:extLst>
          </p:cNvPr>
          <p:cNvPicPr>
            <a:picLocks noChangeAspect="1"/>
          </p:cNvPicPr>
          <p:nvPr/>
        </p:nvPicPr>
        <p:blipFill>
          <a:blip r:embed="rId4"/>
          <a:stretch>
            <a:fillRect/>
          </a:stretch>
        </p:blipFill>
        <p:spPr>
          <a:xfrm>
            <a:off x="9575574" y="2957250"/>
            <a:ext cx="5382376" cy="6830378"/>
          </a:xfrm>
          <a:prstGeom prst="rect">
            <a:avLst/>
          </a:prstGeom>
        </p:spPr>
      </p:pic>
    </p:spTree>
    <p:extLst>
      <p:ext uri="{BB962C8B-B14F-4D97-AF65-F5344CB8AC3E}">
        <p14:creationId xmlns:p14="http://schemas.microsoft.com/office/powerpoint/2010/main" val="1932433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7369034"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MODELO DE REGRESIÓN LINEAL.</a:t>
            </a:r>
          </a:p>
          <a:p>
            <a:pPr marL="0" marR="0" lvl="0" indent="0" algn="l" rtl="0">
              <a:lnSpc>
                <a:spcPct val="130000"/>
              </a:lnSpc>
              <a:spcBef>
                <a:spcPts val="0"/>
              </a:spcBef>
              <a:spcAft>
                <a:spcPts val="0"/>
              </a:spcAft>
              <a:buNone/>
            </a:pPr>
            <a:r>
              <a:rPr lang="es-MX" sz="2500" b="1" dirty="0">
                <a:solidFill>
                  <a:schemeClr val="bg1"/>
                </a:solidFill>
                <a:highlight>
                  <a:srgbClr val="FF00FF"/>
                </a:highlight>
                <a:latin typeface="Inter"/>
                <a:ea typeface="Inter"/>
                <a:cs typeface="Inter"/>
                <a:sym typeface="Inter"/>
              </a:rPr>
              <a:t>Extra</a:t>
            </a:r>
            <a:endParaRPr lang="es-MX" sz="2500" dirty="0">
              <a:solidFill>
                <a:schemeClr val="bg1"/>
              </a:solidFill>
              <a:highlight>
                <a:srgbClr val="FF00FF"/>
              </a:highlight>
            </a:endParaRPr>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1014680" y="3532717"/>
            <a:ext cx="3195011" cy="570156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30000"/>
              </a:lnSpc>
              <a:buNone/>
              <a:defRPr sz="2500" b="1">
                <a:solidFill>
                  <a:srgbClr val="0D2243"/>
                </a:solidFill>
                <a:latin typeface="Inter"/>
                <a:ea typeface="Inter"/>
                <a:cs typeface="Inter"/>
              </a:defRPr>
            </a:lvl1pPr>
          </a:lstStyle>
          <a:p>
            <a:r>
              <a:rPr lang="es-MX" dirty="0">
                <a:sym typeface="Wingdings" panose="05000000000000000000" pitchFamily="2" charset="2"/>
              </a:rPr>
              <a:t>Ajuste del Modelo de regresión Lineal</a:t>
            </a:r>
          </a:p>
          <a:p>
            <a:endParaRPr lang="es-MX" dirty="0">
              <a:sym typeface="Wingdings" panose="05000000000000000000" pitchFamily="2" charset="2"/>
            </a:endParaRPr>
          </a:p>
          <a:p>
            <a:pPr marL="285750" indent="-285750" algn="just">
              <a:buFont typeface="Arial" panose="020B0604020202020204" pitchFamily="34" charset="0"/>
              <a:buChar char="•"/>
            </a:pPr>
            <a:r>
              <a:rPr lang="es-MX" sz="1500" b="0" dirty="0">
                <a:sym typeface="Wingdings" panose="05000000000000000000" pitchFamily="2" charset="2"/>
              </a:rPr>
              <a:t>Con base en los gráficos, las comunas que parecen tener un mejor ajuste visual y, por lo tanto, un mejor comportamiento en las relaciones evaluadas, son Las Condes, Lo Barnechea, Providencia y Vitacura, especialmente en la relación entre los metros cuadrados construidos y el precio. Estas comunas muestran una distribución más ajustada a la línea de regresión, con menos dispersiones notables.</a:t>
            </a:r>
            <a:endParaRPr lang="es-MX" sz="1500" b="0" dirty="0"/>
          </a:p>
        </p:txBody>
      </p:sp>
      <p:sp>
        <p:nvSpPr>
          <p:cNvPr id="7" name="Google Shape;67;p11">
            <a:extLst>
              <a:ext uri="{FF2B5EF4-FFF2-40B4-BE49-F238E27FC236}">
                <a16:creationId xmlns:a16="http://schemas.microsoft.com/office/drawing/2014/main" xmlns="" id="{48070F21-3D58-DA7F-2696-819834AFD18D}"/>
              </a:ext>
            </a:extLst>
          </p:cNvPr>
          <p:cNvSpPr txBox="1"/>
          <p:nvPr/>
        </p:nvSpPr>
        <p:spPr>
          <a:xfrm>
            <a:off x="10864263" y="2207044"/>
            <a:ext cx="6943895" cy="50013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30000"/>
              </a:lnSpc>
              <a:buNone/>
              <a:defRPr sz="2500" b="1">
                <a:solidFill>
                  <a:srgbClr val="0D2243"/>
                </a:solidFill>
                <a:latin typeface="Inter"/>
                <a:ea typeface="Inter"/>
                <a:cs typeface="Inter"/>
              </a:defRPr>
            </a:lvl1pPr>
          </a:lstStyle>
          <a:p>
            <a:r>
              <a:rPr lang="es-MX" dirty="0">
                <a:sym typeface="Wingdings" panose="05000000000000000000" pitchFamily="2" charset="2"/>
              </a:rPr>
              <a:t>Fragmento de la imagen</a:t>
            </a:r>
            <a:endParaRPr lang="es-MX" sz="1500" b="0" dirty="0">
              <a:sym typeface="Wingdings" panose="05000000000000000000" pitchFamily="2" charset="2"/>
            </a:endParaRPr>
          </a:p>
        </p:txBody>
      </p:sp>
      <p:pic>
        <p:nvPicPr>
          <p:cNvPr id="3" name="Imagen 2">
            <a:extLst>
              <a:ext uri="{FF2B5EF4-FFF2-40B4-BE49-F238E27FC236}">
                <a16:creationId xmlns:a16="http://schemas.microsoft.com/office/drawing/2014/main" xmlns="" id="{2C1B2702-E2A7-8573-750C-97E40776CD82}"/>
              </a:ext>
            </a:extLst>
          </p:cNvPr>
          <p:cNvPicPr>
            <a:picLocks noChangeAspect="1"/>
          </p:cNvPicPr>
          <p:nvPr/>
        </p:nvPicPr>
        <p:blipFill>
          <a:blip r:embed="rId4"/>
          <a:stretch>
            <a:fillRect/>
          </a:stretch>
        </p:blipFill>
        <p:spPr>
          <a:xfrm>
            <a:off x="5740174" y="3532717"/>
            <a:ext cx="6158783" cy="3066288"/>
          </a:xfrm>
          <a:prstGeom prst="rect">
            <a:avLst/>
          </a:prstGeom>
        </p:spPr>
      </p:pic>
      <p:pic>
        <p:nvPicPr>
          <p:cNvPr id="8" name="Imagen 7">
            <a:extLst>
              <a:ext uri="{FF2B5EF4-FFF2-40B4-BE49-F238E27FC236}">
                <a16:creationId xmlns:a16="http://schemas.microsoft.com/office/drawing/2014/main" xmlns="" id="{65852F87-0B24-B4C0-ADF0-3FABF90EB3E6}"/>
              </a:ext>
            </a:extLst>
          </p:cNvPr>
          <p:cNvPicPr>
            <a:picLocks noChangeAspect="1"/>
          </p:cNvPicPr>
          <p:nvPr/>
        </p:nvPicPr>
        <p:blipFill>
          <a:blip r:embed="rId5"/>
          <a:stretch>
            <a:fillRect/>
          </a:stretch>
        </p:blipFill>
        <p:spPr>
          <a:xfrm>
            <a:off x="5762732" y="6599005"/>
            <a:ext cx="6113666" cy="3119861"/>
          </a:xfrm>
          <a:prstGeom prst="rect">
            <a:avLst/>
          </a:prstGeom>
        </p:spPr>
      </p:pic>
      <p:pic>
        <p:nvPicPr>
          <p:cNvPr id="11" name="Imagen 10">
            <a:extLst>
              <a:ext uri="{FF2B5EF4-FFF2-40B4-BE49-F238E27FC236}">
                <a16:creationId xmlns:a16="http://schemas.microsoft.com/office/drawing/2014/main" xmlns="" id="{A5F02775-C0CE-F197-8F87-A9272DF9837E}"/>
              </a:ext>
            </a:extLst>
          </p:cNvPr>
          <p:cNvPicPr>
            <a:picLocks noChangeAspect="1"/>
          </p:cNvPicPr>
          <p:nvPr/>
        </p:nvPicPr>
        <p:blipFill>
          <a:blip r:embed="rId6"/>
          <a:stretch>
            <a:fillRect/>
          </a:stretch>
        </p:blipFill>
        <p:spPr>
          <a:xfrm>
            <a:off x="11898956" y="3610356"/>
            <a:ext cx="6004172" cy="3066288"/>
          </a:xfrm>
          <a:prstGeom prst="rect">
            <a:avLst/>
          </a:prstGeom>
        </p:spPr>
      </p:pic>
      <p:pic>
        <p:nvPicPr>
          <p:cNvPr id="13" name="Imagen 12">
            <a:extLst>
              <a:ext uri="{FF2B5EF4-FFF2-40B4-BE49-F238E27FC236}">
                <a16:creationId xmlns:a16="http://schemas.microsoft.com/office/drawing/2014/main" xmlns="" id="{CF458592-C6E8-2B1D-ED87-0418905781CE}"/>
              </a:ext>
            </a:extLst>
          </p:cNvPr>
          <p:cNvPicPr>
            <a:picLocks noChangeAspect="1"/>
          </p:cNvPicPr>
          <p:nvPr/>
        </p:nvPicPr>
        <p:blipFill>
          <a:blip r:embed="rId7"/>
          <a:stretch>
            <a:fillRect/>
          </a:stretch>
        </p:blipFill>
        <p:spPr>
          <a:xfrm>
            <a:off x="12039891" y="6676644"/>
            <a:ext cx="5863237" cy="2919122"/>
          </a:xfrm>
          <a:prstGeom prst="rect">
            <a:avLst/>
          </a:prstGeom>
        </p:spPr>
      </p:pic>
    </p:spTree>
    <p:extLst>
      <p:ext uri="{BB962C8B-B14F-4D97-AF65-F5344CB8AC3E}">
        <p14:creationId xmlns:p14="http://schemas.microsoft.com/office/powerpoint/2010/main" val="1126237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REPASO DE ENTREGA ANTERIOR Preparación de los datos.</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8153417" y="3769734"/>
            <a:ext cx="9027678" cy="5486117"/>
          </a:xfrm>
          <a:prstGeom prst="rect">
            <a:avLst/>
          </a:prstGeom>
          <a:noFill/>
          <a:ln>
            <a:noFill/>
          </a:ln>
        </p:spPr>
        <p:txBody>
          <a:bodyPr spcFirstLastPara="1" wrap="square" lIns="0" tIns="0" rIns="0" bIns="0" anchor="t" anchorCtr="0">
            <a:spAutoFit/>
          </a:bodyPr>
          <a:lstStyle/>
          <a:p>
            <a:pPr lvl="0" algn="just">
              <a:lnSpc>
                <a:spcPct val="130000"/>
              </a:lnSpc>
            </a:pPr>
            <a:r>
              <a:rPr lang="es-ES" sz="1800" b="1" dirty="0">
                <a:solidFill>
                  <a:srgbClr val="0D2243"/>
                </a:solidFill>
                <a:latin typeface="Inter"/>
                <a:ea typeface="Inter"/>
                <a:cs typeface="Inter"/>
                <a:sym typeface="Wingdings" panose="05000000000000000000" pitchFamily="2" charset="2"/>
              </a:rPr>
              <a:t> </a:t>
            </a:r>
            <a:r>
              <a:rPr lang="es-ES" sz="2500" b="1" dirty="0">
                <a:solidFill>
                  <a:srgbClr val="0D2243"/>
                </a:solidFill>
                <a:latin typeface="Inter"/>
                <a:ea typeface="Inter"/>
                <a:sym typeface="Wingdings" panose="05000000000000000000" pitchFamily="2" charset="2"/>
              </a:rPr>
              <a:t>Limpieza de Datos.</a:t>
            </a:r>
            <a:endParaRPr lang="es-ES" sz="2500" b="1" dirty="0">
              <a:solidFill>
                <a:srgbClr val="0D2243"/>
              </a:solidFill>
              <a:latin typeface="Inter"/>
              <a:ea typeface="Inter"/>
            </a:endParaRPr>
          </a:p>
          <a:p>
            <a:pPr marL="0" marR="0" lvl="0" indent="0" algn="just" rtl="0">
              <a:lnSpc>
                <a:spcPct val="130000"/>
              </a:lnSpc>
              <a:spcBef>
                <a:spcPts val="0"/>
              </a:spcBef>
              <a:spcAft>
                <a:spcPts val="0"/>
              </a:spcAft>
              <a:buNone/>
            </a:pPr>
            <a:r>
              <a:rPr lang="en-US" sz="1500" dirty="0" err="1">
                <a:solidFill>
                  <a:srgbClr val="0D2243"/>
                </a:solidFill>
                <a:latin typeface="Inter"/>
                <a:ea typeface="Inter"/>
                <a:sym typeface="Inter"/>
              </a:rPr>
              <a:t>Visualización</a:t>
            </a:r>
            <a:r>
              <a:rPr lang="en-US" sz="1500" dirty="0">
                <a:solidFill>
                  <a:srgbClr val="0D2243"/>
                </a:solidFill>
                <a:latin typeface="Inter"/>
                <a:ea typeface="Inter"/>
                <a:sym typeface="Inter"/>
              </a:rPr>
              <a:t> de </a:t>
            </a:r>
            <a:r>
              <a:rPr lang="en-US" sz="1500" dirty="0" err="1">
                <a:solidFill>
                  <a:srgbClr val="0D2243"/>
                </a:solidFill>
                <a:latin typeface="Inter"/>
                <a:ea typeface="Inter"/>
                <a:sym typeface="Inter"/>
              </a:rPr>
              <a:t>valores</a:t>
            </a:r>
            <a:r>
              <a:rPr lang="en-US" sz="1500" dirty="0">
                <a:solidFill>
                  <a:srgbClr val="0D2243"/>
                </a:solidFill>
                <a:latin typeface="Inter"/>
                <a:ea typeface="Inter"/>
                <a:sym typeface="Inter"/>
              </a:rPr>
              <a:t> </a:t>
            </a:r>
            <a:r>
              <a:rPr lang="en-US" sz="1500" dirty="0" err="1">
                <a:solidFill>
                  <a:srgbClr val="0D2243"/>
                </a:solidFill>
                <a:latin typeface="Inter"/>
                <a:ea typeface="Inter"/>
                <a:sym typeface="Inter"/>
              </a:rPr>
              <a:t>nulos</a:t>
            </a:r>
            <a:r>
              <a:rPr lang="en-US" sz="1500" dirty="0">
                <a:solidFill>
                  <a:srgbClr val="0D2243"/>
                </a:solidFill>
                <a:latin typeface="Inter"/>
                <a:ea typeface="Inter"/>
                <a:sym typeface="Inter"/>
              </a:rPr>
              <a:t>,</a:t>
            </a:r>
            <a:r>
              <a:rPr lang="en-US" sz="1500" dirty="0">
                <a:solidFill>
                  <a:srgbClr val="0D2243"/>
                </a:solidFill>
                <a:latin typeface="Inter"/>
                <a:ea typeface="Inter"/>
                <a:cs typeface="Inter"/>
                <a:sym typeface="Inter"/>
              </a:rPr>
              <a:t> </a:t>
            </a:r>
            <a:r>
              <a:rPr lang="en-US" sz="1500" dirty="0" err="1">
                <a:solidFill>
                  <a:srgbClr val="0D2243"/>
                </a:solidFill>
                <a:latin typeface="Inter"/>
                <a:ea typeface="Inter"/>
                <a:cs typeface="Inter"/>
                <a:sym typeface="Inter"/>
              </a:rPr>
              <a:t>particularmente</a:t>
            </a:r>
            <a:r>
              <a:rPr lang="en-US" sz="1500" dirty="0">
                <a:solidFill>
                  <a:srgbClr val="0D2243"/>
                </a:solidFill>
                <a:latin typeface="Inter"/>
                <a:ea typeface="Inter"/>
                <a:cs typeface="Inter"/>
                <a:sym typeface="Inter"/>
              </a:rPr>
              <a:t> a las </a:t>
            </a:r>
            <a:r>
              <a:rPr lang="en-US" sz="1500" dirty="0" err="1">
                <a:solidFill>
                  <a:srgbClr val="0D2243"/>
                </a:solidFill>
                <a:latin typeface="Inter"/>
                <a:ea typeface="Inter"/>
                <a:cs typeface="Inter"/>
                <a:sym typeface="Inter"/>
              </a:rPr>
              <a:t>siguientes</a:t>
            </a:r>
            <a:r>
              <a:rPr lang="en-US" sz="1500" dirty="0">
                <a:solidFill>
                  <a:srgbClr val="0D2243"/>
                </a:solidFill>
                <a:latin typeface="Inter"/>
                <a:ea typeface="Inter"/>
                <a:cs typeface="Inter"/>
                <a:sym typeface="Inter"/>
              </a:rPr>
              <a:t> variables:</a:t>
            </a:r>
          </a:p>
          <a:p>
            <a:pPr algn="just">
              <a:lnSpc>
                <a:spcPct val="130000"/>
              </a:lnSpc>
            </a:pPr>
            <a:endParaRPr lang="en-US" sz="1500" dirty="0">
              <a:solidFill>
                <a:srgbClr val="0D2243"/>
              </a:solidFill>
              <a:latin typeface="Inter"/>
              <a:ea typeface="Inter"/>
              <a:cs typeface="Inter"/>
              <a:sym typeface="Inter"/>
            </a:endParaRPr>
          </a:p>
          <a:p>
            <a:pPr algn="just">
              <a:lnSpc>
                <a:spcPct val="130000"/>
              </a:lnSpc>
            </a:pPr>
            <a:r>
              <a:rPr lang="en-US" sz="1800" b="1" dirty="0">
                <a:solidFill>
                  <a:srgbClr val="0D2243"/>
                </a:solidFill>
                <a:latin typeface="Inter"/>
                <a:ea typeface="Inter"/>
                <a:sym typeface="Inter"/>
              </a:rPr>
              <a:t>2.3.1 Parking</a:t>
            </a:r>
            <a:endParaRPr lang="en-US" sz="1800" b="1" dirty="0">
              <a:solidFill>
                <a:srgbClr val="0D2243"/>
              </a:solidFill>
              <a:latin typeface="Inter"/>
              <a:ea typeface="Inter"/>
            </a:endParaRPr>
          </a:p>
          <a:p>
            <a:pPr algn="just"/>
            <a:r>
              <a:rPr lang="es-MX" sz="1500" b="1" dirty="0">
                <a:solidFill>
                  <a:srgbClr val="0D2243"/>
                </a:solidFill>
                <a:latin typeface="Inter"/>
                <a:ea typeface="Inter"/>
              </a:rPr>
              <a:t>Decisión:</a:t>
            </a:r>
            <a:r>
              <a:rPr lang="es-MX" sz="1500" dirty="0">
                <a:solidFill>
                  <a:srgbClr val="0D2243"/>
                </a:solidFill>
                <a:latin typeface="Inter"/>
                <a:ea typeface="Inter"/>
              </a:rPr>
              <a:t> Dado que no se encontraron valores numéricos iguales a 0 en la característica "parking", se concluye que los valores </a:t>
            </a:r>
            <a:r>
              <a:rPr lang="es-MX" sz="1500" err="1">
                <a:solidFill>
                  <a:srgbClr val="0D2243"/>
                </a:solidFill>
                <a:latin typeface="Inter"/>
                <a:ea typeface="Inter"/>
              </a:rPr>
              <a:t>NaN</a:t>
            </a:r>
            <a:r>
              <a:rPr lang="es-MX" sz="1500" dirty="0">
                <a:solidFill>
                  <a:srgbClr val="0D2243"/>
                </a:solidFill>
                <a:latin typeface="Inter"/>
                <a:ea typeface="Inter"/>
              </a:rPr>
              <a:t> en esta misma característica pueden ser reemplazados por 0.</a:t>
            </a:r>
          </a:p>
          <a:p>
            <a:pPr algn="just">
              <a:lnSpc>
                <a:spcPct val="130000"/>
              </a:lnSpc>
            </a:pPr>
            <a:endParaRPr lang="en-US" sz="1500" dirty="0">
              <a:solidFill>
                <a:srgbClr val="0D2243"/>
              </a:solidFill>
              <a:latin typeface="Inter"/>
              <a:ea typeface="Inter"/>
              <a:cs typeface="Inter"/>
              <a:sym typeface="Inter"/>
            </a:endParaRPr>
          </a:p>
          <a:p>
            <a:pPr algn="just">
              <a:lnSpc>
                <a:spcPct val="130000"/>
              </a:lnSpc>
            </a:pPr>
            <a:endParaRPr lang="en-US" sz="1800" b="1" dirty="0">
              <a:solidFill>
                <a:srgbClr val="0D2243"/>
              </a:solidFill>
              <a:latin typeface="Inter"/>
              <a:ea typeface="Inter"/>
            </a:endParaRPr>
          </a:p>
          <a:p>
            <a:pPr algn="just">
              <a:lnSpc>
                <a:spcPct val="130000"/>
              </a:lnSpc>
            </a:pPr>
            <a:r>
              <a:rPr lang="en-US" sz="1800" b="1" dirty="0">
                <a:solidFill>
                  <a:srgbClr val="0D2243"/>
                </a:solidFill>
                <a:latin typeface="Inter"/>
                <a:ea typeface="Inter"/>
                <a:sym typeface="Inter"/>
              </a:rPr>
              <a:t>2.3.2 Realtor</a:t>
            </a:r>
            <a:endParaRPr lang="en-US" sz="1800" b="1" dirty="0">
              <a:solidFill>
                <a:srgbClr val="0D2243"/>
              </a:solidFill>
              <a:latin typeface="Inter"/>
              <a:ea typeface="Inter"/>
            </a:endParaRPr>
          </a:p>
          <a:p>
            <a:pPr algn="just"/>
            <a:r>
              <a:rPr lang="es-MX" sz="1500" b="1" dirty="0">
                <a:solidFill>
                  <a:srgbClr val="0D2243"/>
                </a:solidFill>
                <a:latin typeface="Inter"/>
                <a:ea typeface="Inter"/>
                <a:sym typeface="Inter"/>
              </a:rPr>
              <a:t>Decisión: </a:t>
            </a:r>
            <a:r>
              <a:rPr lang="es-MX" sz="1500" dirty="0">
                <a:solidFill>
                  <a:srgbClr val="0D2243"/>
                </a:solidFill>
                <a:latin typeface="Inter"/>
                <a:ea typeface="Inter"/>
                <a:sym typeface="Inter"/>
              </a:rPr>
              <a:t>Se ha tomado la determinación de excluir la columna "</a:t>
            </a:r>
            <a:r>
              <a:rPr lang="es-MX" sz="1500" err="1">
                <a:solidFill>
                  <a:srgbClr val="0D2243"/>
                </a:solidFill>
                <a:latin typeface="Inter"/>
                <a:ea typeface="Inter"/>
                <a:sym typeface="Inter"/>
              </a:rPr>
              <a:t>realtor</a:t>
            </a:r>
            <a:r>
              <a:rPr lang="es-MX" sz="1500" dirty="0">
                <a:solidFill>
                  <a:srgbClr val="0D2243"/>
                </a:solidFill>
                <a:latin typeface="Inter"/>
                <a:ea typeface="Inter"/>
                <a:sym typeface="Inter"/>
              </a:rPr>
              <a:t>" del modelo de regresión lineal.</a:t>
            </a:r>
            <a:endParaRPr lang="es-MX" sz="1500" dirty="0">
              <a:solidFill>
                <a:srgbClr val="0D2243"/>
              </a:solidFill>
              <a:latin typeface="Inter"/>
              <a:ea typeface="Inter"/>
            </a:endParaRPr>
          </a:p>
          <a:p>
            <a:pPr algn="just"/>
            <a:endParaRPr lang="es-MX" sz="1500" dirty="0">
              <a:solidFill>
                <a:srgbClr val="0D2243"/>
              </a:solidFill>
              <a:latin typeface="Inter"/>
              <a:ea typeface="Inter"/>
            </a:endParaRPr>
          </a:p>
          <a:p>
            <a:pPr algn="just"/>
            <a:endParaRPr lang="en-US" sz="1500" dirty="0">
              <a:solidFill>
                <a:srgbClr val="0D2243"/>
              </a:solidFill>
              <a:latin typeface="Inter"/>
              <a:ea typeface="Inter"/>
            </a:endParaRPr>
          </a:p>
          <a:p>
            <a:pPr algn="just">
              <a:lnSpc>
                <a:spcPct val="130000"/>
              </a:lnSpc>
            </a:pPr>
            <a:r>
              <a:rPr lang="en-US" sz="1800" b="1" dirty="0">
                <a:solidFill>
                  <a:srgbClr val="0D2243"/>
                </a:solidFill>
                <a:latin typeface="Inter"/>
                <a:ea typeface="Inter"/>
                <a:sym typeface="Inter"/>
              </a:rPr>
              <a:t>2.3.3 Bath, </a:t>
            </a:r>
            <a:r>
              <a:rPr lang="en-US" sz="1800" b="1" err="1">
                <a:solidFill>
                  <a:srgbClr val="0D2243"/>
                </a:solidFill>
                <a:latin typeface="Inter"/>
                <a:ea typeface="Inter"/>
                <a:sym typeface="Inter"/>
              </a:rPr>
              <a:t>Built_area</a:t>
            </a:r>
            <a:r>
              <a:rPr lang="en-US" sz="1800" b="1" dirty="0">
                <a:solidFill>
                  <a:srgbClr val="0D2243"/>
                </a:solidFill>
                <a:latin typeface="Inter"/>
                <a:ea typeface="Inter"/>
                <a:sym typeface="Inter"/>
              </a:rPr>
              <a:t>, </a:t>
            </a:r>
            <a:r>
              <a:rPr lang="en-US" sz="1800" b="1" err="1">
                <a:solidFill>
                  <a:srgbClr val="0D2243"/>
                </a:solidFill>
                <a:latin typeface="Inter"/>
                <a:ea typeface="Inter"/>
                <a:sym typeface="Inter"/>
              </a:rPr>
              <a:t>Total_area</a:t>
            </a:r>
            <a:endParaRPr lang="en-US" sz="1800" b="1">
              <a:solidFill>
                <a:srgbClr val="0D2243"/>
              </a:solidFill>
              <a:latin typeface="Inter"/>
              <a:ea typeface="Inter"/>
            </a:endParaRPr>
          </a:p>
          <a:p>
            <a:pPr algn="just">
              <a:lnSpc>
                <a:spcPct val="130000"/>
              </a:lnSpc>
            </a:pPr>
            <a:r>
              <a:rPr lang="es-MX" sz="1500" b="1" dirty="0">
                <a:solidFill>
                  <a:srgbClr val="0D2243"/>
                </a:solidFill>
                <a:latin typeface="Inter"/>
                <a:ea typeface="Inter"/>
                <a:sym typeface="Inter"/>
              </a:rPr>
              <a:t>Decisión: </a:t>
            </a:r>
            <a:r>
              <a:rPr lang="es-MX" sz="1500" dirty="0">
                <a:solidFill>
                  <a:srgbClr val="0D2243"/>
                </a:solidFill>
                <a:latin typeface="Inter"/>
                <a:ea typeface="Inter"/>
                <a:sym typeface="Inter"/>
              </a:rPr>
              <a:t>Se ha decidido reemplazar los valores </a:t>
            </a:r>
            <a:r>
              <a:rPr lang="es-MX" sz="1500" err="1">
                <a:solidFill>
                  <a:srgbClr val="0D2243"/>
                </a:solidFill>
                <a:latin typeface="Inter"/>
                <a:ea typeface="Inter"/>
                <a:sym typeface="Inter"/>
              </a:rPr>
              <a:t>NaN</a:t>
            </a:r>
            <a:r>
              <a:rPr lang="es-MX" sz="1500" dirty="0">
                <a:solidFill>
                  <a:srgbClr val="0D2243"/>
                </a:solidFill>
                <a:latin typeface="Inter"/>
                <a:ea typeface="Inter"/>
                <a:sym typeface="Inter"/>
              </a:rPr>
              <a:t> restantes, normalizándolos con la mediana de cada columna, agrupados según el valor total de la columna </a:t>
            </a:r>
            <a:r>
              <a:rPr lang="es-MX" sz="1500" err="1">
                <a:solidFill>
                  <a:srgbClr val="0D2243"/>
                </a:solidFill>
                <a:latin typeface="Inter"/>
                <a:ea typeface="Inter"/>
                <a:sym typeface="Inter"/>
              </a:rPr>
              <a:t>dorms</a:t>
            </a:r>
            <a:r>
              <a:rPr lang="es-MX" sz="1500" dirty="0">
                <a:solidFill>
                  <a:srgbClr val="0D2243"/>
                </a:solidFill>
                <a:latin typeface="Inter"/>
                <a:ea typeface="Inter"/>
                <a:sym typeface="Inter"/>
              </a:rPr>
              <a:t> y comuna.</a:t>
            </a:r>
            <a:endParaRPr lang="en-US" sz="1500" dirty="0">
              <a:solidFill>
                <a:srgbClr val="0D2243"/>
              </a:solidFill>
              <a:latin typeface="Inter"/>
              <a:ea typeface="Inter"/>
            </a:endParaRPr>
          </a:p>
          <a:p>
            <a:pPr lvl="0">
              <a:lnSpc>
                <a:spcPct val="130000"/>
              </a:lnSpc>
            </a:pPr>
            <a:endParaRPr lang="es-ES" sz="1500" dirty="0">
              <a:solidFill>
                <a:srgbClr val="0D2243"/>
              </a:solidFill>
              <a:latin typeface="Inter"/>
              <a:ea typeface="Inter"/>
              <a:sym typeface="Inter"/>
            </a:endParaRPr>
          </a:p>
          <a:p>
            <a:pPr lvl="0">
              <a:lnSpc>
                <a:spcPct val="130000"/>
              </a:lnSpc>
            </a:pPr>
            <a:endParaRPr sz="1500" dirty="0"/>
          </a:p>
        </p:txBody>
      </p:sp>
    </p:spTree>
    <p:extLst>
      <p:ext uri="{BB962C8B-B14F-4D97-AF65-F5344CB8AC3E}">
        <p14:creationId xmlns:p14="http://schemas.microsoft.com/office/powerpoint/2010/main" val="1835190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REPASO DE ENTREGA ANTERIOR Preparación de los datos.</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8879245" y="3532717"/>
            <a:ext cx="7180415" cy="4293483"/>
          </a:xfrm>
          <a:prstGeom prst="rect">
            <a:avLst/>
          </a:prstGeom>
          <a:noFill/>
          <a:ln>
            <a:noFill/>
          </a:ln>
        </p:spPr>
        <p:txBody>
          <a:bodyPr spcFirstLastPara="1" wrap="square" lIns="0" tIns="0" rIns="0" bIns="0" anchor="t" anchorCtr="0">
            <a:spAutoFit/>
          </a:bodyPr>
          <a:lstStyle/>
          <a:p>
            <a:pPr lvl="0">
              <a:lnSpc>
                <a:spcPct val="130000"/>
              </a:lnSpc>
            </a:pPr>
            <a:r>
              <a:rPr lang="es-ES" sz="1800" b="1" dirty="0">
                <a:solidFill>
                  <a:srgbClr val="0D2243"/>
                </a:solidFill>
                <a:latin typeface="Inter"/>
                <a:ea typeface="Inter"/>
                <a:cs typeface="Inter"/>
                <a:sym typeface="Wingdings" panose="05000000000000000000" pitchFamily="2" charset="2"/>
              </a:rPr>
              <a:t> </a:t>
            </a:r>
            <a:r>
              <a:rPr lang="es-ES" sz="2500" b="1" dirty="0">
                <a:solidFill>
                  <a:srgbClr val="0D2243"/>
                </a:solidFill>
                <a:latin typeface="Inter"/>
                <a:ea typeface="Inter"/>
                <a:sym typeface="Wingdings" panose="05000000000000000000" pitchFamily="2" charset="2"/>
              </a:rPr>
              <a:t>Normalización &amp; Estandarización</a:t>
            </a:r>
            <a:endParaRPr lang="es-ES" sz="2500" b="1" dirty="0">
              <a:solidFill>
                <a:srgbClr val="0D2243"/>
              </a:solidFill>
              <a:latin typeface="Inter"/>
              <a:ea typeface="Inter"/>
              <a:sym typeface="Inter"/>
            </a:endParaRPr>
          </a:p>
          <a:p>
            <a:pPr algn="just"/>
            <a:r>
              <a:rPr lang="es-MX" sz="1500" dirty="0">
                <a:solidFill>
                  <a:srgbClr val="0D2243"/>
                </a:solidFill>
                <a:latin typeface="Inter"/>
                <a:ea typeface="Inter"/>
              </a:rPr>
              <a:t>Tras la estandarización, todas las columnas tienen valores en escalas comparables, lo que evita que una variable domine sobre otra en análisis o modelos predictivos.</a:t>
            </a:r>
          </a:p>
          <a:p>
            <a:endParaRPr lang="es-MX" sz="1500" dirty="0">
              <a:solidFill>
                <a:srgbClr val="0D2243"/>
              </a:solidFill>
              <a:latin typeface="Inter"/>
              <a:ea typeface="Inter"/>
            </a:endParaRPr>
          </a:p>
          <a:p>
            <a:pPr lvl="0">
              <a:lnSpc>
                <a:spcPct val="130000"/>
              </a:lnSpc>
            </a:pPr>
            <a:r>
              <a:rPr lang="es-ES" sz="1800" b="1" dirty="0">
                <a:solidFill>
                  <a:srgbClr val="0D2243"/>
                </a:solidFill>
                <a:latin typeface="Inter"/>
                <a:ea typeface="Inter"/>
                <a:cs typeface="Inter"/>
                <a:sym typeface="Wingdings" panose="05000000000000000000" pitchFamily="2" charset="2"/>
              </a:rPr>
              <a:t> </a:t>
            </a:r>
            <a:r>
              <a:rPr lang="es-ES" sz="2500" b="1" dirty="0">
                <a:solidFill>
                  <a:srgbClr val="0D2243"/>
                </a:solidFill>
                <a:latin typeface="Inter"/>
                <a:ea typeface="Inter"/>
                <a:sym typeface="Wingdings" panose="05000000000000000000" pitchFamily="2" charset="2"/>
              </a:rPr>
              <a:t>Visualización: </a:t>
            </a:r>
            <a:r>
              <a:rPr lang="es-ES" sz="2500" b="1" dirty="0" err="1">
                <a:solidFill>
                  <a:srgbClr val="0D2243"/>
                </a:solidFill>
                <a:latin typeface="Inter"/>
                <a:ea typeface="Inter"/>
                <a:sym typeface="Wingdings" panose="05000000000000000000" pitchFamily="2" charset="2"/>
              </a:rPr>
              <a:t>Bloxplot</a:t>
            </a:r>
            <a:endParaRPr lang="es-ES" sz="2500" b="1" dirty="0">
              <a:solidFill>
                <a:srgbClr val="0D2243"/>
              </a:solidFill>
              <a:latin typeface="Inter"/>
              <a:ea typeface="Inter"/>
              <a:sym typeface="Inter"/>
            </a:endParaRPr>
          </a:p>
          <a:p>
            <a:pPr algn="just"/>
            <a:r>
              <a:rPr lang="es-MX" sz="1500" dirty="0">
                <a:solidFill>
                  <a:srgbClr val="0D2243"/>
                </a:solidFill>
                <a:latin typeface="Inter"/>
                <a:ea typeface="Inter"/>
              </a:rPr>
              <a:t>La mayoría de las variables muestran que los datos están fuertemente concentrados en el rango bajo, lo que es consistente con la naturaleza del mercado de propiedades, donde la mayoría de las viviendas tienen precios y características más modestas, con unas pocas excepciones más lujosas o grandes.</a:t>
            </a:r>
          </a:p>
          <a:p>
            <a:endParaRPr lang="es-MX" sz="2000" dirty="0">
              <a:solidFill>
                <a:schemeClr val="tx1"/>
              </a:solidFill>
              <a:latin typeface="Consolas" panose="020B0609020204030204" pitchFamily="49" charset="0"/>
            </a:endParaRPr>
          </a:p>
          <a:p>
            <a:endParaRPr lang="es-MX" sz="2000" dirty="0">
              <a:solidFill>
                <a:schemeClr val="tx1"/>
              </a:solidFill>
              <a:latin typeface="Consolas" panose="020B0609020204030204" pitchFamily="49" charset="0"/>
            </a:endParaRPr>
          </a:p>
          <a:p>
            <a:pPr lvl="0">
              <a:lnSpc>
                <a:spcPct val="130000"/>
              </a:lnSpc>
            </a:pPr>
            <a:endParaRPr lang="es-MX" sz="1500" dirty="0">
              <a:solidFill>
                <a:srgbClr val="0D2243"/>
              </a:solidFill>
              <a:latin typeface="Inter"/>
              <a:ea typeface="Inter"/>
              <a:sym typeface="Inter"/>
            </a:endParaRPr>
          </a:p>
          <a:p>
            <a:pPr lvl="0">
              <a:lnSpc>
                <a:spcPct val="130000"/>
              </a:lnSpc>
            </a:pPr>
            <a:endParaRPr lang="es-MX" sz="1500" dirty="0"/>
          </a:p>
        </p:txBody>
      </p:sp>
      <p:pic>
        <p:nvPicPr>
          <p:cNvPr id="3" name="Picture 2">
            <a:extLst>
              <a:ext uri="{FF2B5EF4-FFF2-40B4-BE49-F238E27FC236}">
                <a16:creationId xmlns:a16="http://schemas.microsoft.com/office/drawing/2014/main" xmlns="" id="{FDBBC09B-6BDC-3CA6-2A33-BCDE6CC13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81" y="3430952"/>
            <a:ext cx="7180414" cy="614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28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100027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REPASO DE ENTREGA ANTERIOR Preparación de los datos.</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8879245" y="3532717"/>
            <a:ext cx="7180415" cy="2331407"/>
          </a:xfrm>
          <a:prstGeom prst="rect">
            <a:avLst/>
          </a:prstGeom>
          <a:noFill/>
          <a:ln>
            <a:noFill/>
          </a:ln>
        </p:spPr>
        <p:txBody>
          <a:bodyPr spcFirstLastPara="1" wrap="square" lIns="0" tIns="0" rIns="0" bIns="0" anchor="t" anchorCtr="0">
            <a:spAutoFit/>
          </a:bodyPr>
          <a:lstStyle/>
          <a:p>
            <a:pPr lvl="0">
              <a:lnSpc>
                <a:spcPct val="130000"/>
              </a:lnSpc>
            </a:pPr>
            <a:r>
              <a:rPr lang="es-ES" sz="1800" b="1" dirty="0">
                <a:solidFill>
                  <a:srgbClr val="0D2243"/>
                </a:solidFill>
                <a:latin typeface="Inter"/>
                <a:ea typeface="Inter"/>
                <a:cs typeface="Inter"/>
                <a:sym typeface="Wingdings" panose="05000000000000000000" pitchFamily="2" charset="2"/>
              </a:rPr>
              <a:t> </a:t>
            </a:r>
            <a:r>
              <a:rPr lang="es-ES" sz="2500" b="1" dirty="0">
                <a:solidFill>
                  <a:srgbClr val="0D2243"/>
                </a:solidFill>
                <a:latin typeface="Inter"/>
                <a:ea typeface="Inter"/>
                <a:sym typeface="Wingdings" panose="05000000000000000000" pitchFamily="2" charset="2"/>
              </a:rPr>
              <a:t>Visualización: Matriz de correlación</a:t>
            </a:r>
            <a:endParaRPr lang="es-ES" sz="2500" b="1" dirty="0">
              <a:solidFill>
                <a:srgbClr val="0D2243"/>
              </a:solidFill>
              <a:latin typeface="Inter"/>
              <a:ea typeface="Inter"/>
              <a:sym typeface="Inter"/>
            </a:endParaRPr>
          </a:p>
          <a:p>
            <a:pPr algn="just"/>
            <a:r>
              <a:rPr lang="es-MX" sz="1500" dirty="0">
                <a:solidFill>
                  <a:srgbClr val="0D2243"/>
                </a:solidFill>
                <a:latin typeface="Inter"/>
                <a:ea typeface="Inter"/>
              </a:rPr>
              <a:t>Se observa una alta correlación entre los precios en diferentes monedas (1.00), lo que es esperable, y una correlación moderada entre el precio y el número de baños (0.64). Sin embargo, las áreas construida y total, así como el estacionamiento, tienen correlaciones bajas con el precio.</a:t>
            </a:r>
            <a:endParaRPr lang="es-MX" sz="2000" dirty="0">
              <a:solidFill>
                <a:schemeClr val="tx1"/>
              </a:solidFill>
              <a:latin typeface="Consolas" panose="020B0609020204030204" pitchFamily="49" charset="0"/>
            </a:endParaRPr>
          </a:p>
          <a:p>
            <a:endParaRPr lang="es-MX" sz="2000" dirty="0">
              <a:solidFill>
                <a:schemeClr val="tx1"/>
              </a:solidFill>
              <a:latin typeface="Consolas" panose="020B0609020204030204" pitchFamily="49" charset="0"/>
            </a:endParaRPr>
          </a:p>
          <a:p>
            <a:pPr lvl="0">
              <a:lnSpc>
                <a:spcPct val="130000"/>
              </a:lnSpc>
            </a:pPr>
            <a:endParaRPr lang="es-MX" sz="1500" dirty="0">
              <a:solidFill>
                <a:srgbClr val="0D2243"/>
              </a:solidFill>
              <a:latin typeface="Inter"/>
              <a:ea typeface="Inter"/>
              <a:sym typeface="Inter"/>
            </a:endParaRPr>
          </a:p>
          <a:p>
            <a:pPr lvl="0">
              <a:lnSpc>
                <a:spcPct val="130000"/>
              </a:lnSpc>
            </a:pPr>
            <a:endParaRPr lang="es-MX" sz="1500" dirty="0"/>
          </a:p>
        </p:txBody>
      </p:sp>
      <p:pic>
        <p:nvPicPr>
          <p:cNvPr id="2" name="Picture 3">
            <a:extLst>
              <a:ext uri="{FF2B5EF4-FFF2-40B4-BE49-F238E27FC236}">
                <a16:creationId xmlns:a16="http://schemas.microsoft.com/office/drawing/2014/main" xmlns="" id="{8037A6E8-6C66-E80E-40FE-FD5FEF72E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80" y="3270138"/>
            <a:ext cx="7290433" cy="620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474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5" name="Google Shape;67;p11">
            <a:extLst>
              <a:ext uri="{FF2B5EF4-FFF2-40B4-BE49-F238E27FC236}">
                <a16:creationId xmlns:a16="http://schemas.microsoft.com/office/drawing/2014/main" xmlns="" id="{3C08C21D-90A1-DD08-83C6-511ADE639296}"/>
              </a:ext>
            </a:extLst>
          </p:cNvPr>
          <p:cNvSpPr txBox="1"/>
          <p:nvPr/>
        </p:nvSpPr>
        <p:spPr>
          <a:xfrm>
            <a:off x="7964148" y="3112008"/>
            <a:ext cx="9027678" cy="387029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rgbClr val="0D2243"/>
                </a:solidFill>
                <a:latin typeface="Inter"/>
                <a:ea typeface="Inter"/>
                <a:sym typeface="Wingdings" panose="05000000000000000000" pitchFamily="2" charset="2"/>
              </a:rPr>
              <a:t>C</a:t>
            </a:r>
            <a:r>
              <a:rPr lang="es-MX" sz="2500" b="1" dirty="0" err="1">
                <a:solidFill>
                  <a:srgbClr val="0D2243"/>
                </a:solidFill>
                <a:latin typeface="Inter"/>
                <a:ea typeface="Inter"/>
                <a:sym typeface="Inter"/>
              </a:rPr>
              <a:t>onsiderando</a:t>
            </a:r>
            <a:r>
              <a:rPr lang="es-MX" sz="2500" b="1" dirty="0">
                <a:solidFill>
                  <a:srgbClr val="0D2243"/>
                </a:solidFill>
                <a:latin typeface="Inter"/>
                <a:ea typeface="Inter"/>
                <a:sym typeface="Inter"/>
              </a:rPr>
              <a:t> el contexto causal entre las variables</a:t>
            </a:r>
            <a:endParaRPr lang="en-US" sz="2500" b="1" dirty="0">
              <a:solidFill>
                <a:srgbClr val="0D2243"/>
              </a:solidFill>
              <a:latin typeface="Inter"/>
              <a:ea typeface="Inter"/>
              <a:sym typeface="Inter"/>
            </a:endParaRPr>
          </a:p>
          <a:p>
            <a:pPr lvl="0">
              <a:lnSpc>
                <a:spcPct val="130000"/>
              </a:lnSpc>
            </a:pPr>
            <a:endParaRPr lang="en-US" sz="1500" b="1" dirty="0">
              <a:solidFill>
                <a:srgbClr val="0D2243"/>
              </a:solidFill>
              <a:latin typeface="Inter"/>
              <a:ea typeface="Inter"/>
              <a:cs typeface="Inter"/>
              <a:sym typeface="Inte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500" b="1" i="0" u="none" strike="noStrike" cap="none" normalizeH="0" baseline="0" dirty="0">
                <a:ln>
                  <a:noFill/>
                </a:ln>
                <a:solidFill>
                  <a:schemeClr val="tx1"/>
                </a:solidFill>
                <a:effectLst/>
                <a:latin typeface="Inter" panose="020B0604020202020204" charset="0"/>
                <a:ea typeface="Inter" panose="020B0604020202020204" charset="0"/>
              </a:rPr>
              <a:t>Hipótesis:</a:t>
            </a:r>
            <a:r>
              <a:rPr kumimoji="0" lang="es-CL" altLang="es-CL" sz="1500" b="0" i="0" u="none" strike="noStrike" cap="none" normalizeH="0" baseline="0" dirty="0">
                <a:ln>
                  <a:noFill/>
                </a:ln>
                <a:solidFill>
                  <a:schemeClr val="tx1"/>
                </a:solidFill>
                <a:effectLst/>
                <a:latin typeface="Inter" panose="020B0604020202020204" charset="0"/>
                <a:ea typeface="Inter" panose="020B0604020202020204" charset="0"/>
              </a:rPr>
              <a:t> "El área construida y el número de dormitorios tienen una relación positiva y significativa con el precio de las casas en UF en la Región Metropolitana.“</a:t>
            </a:r>
            <a:endParaRPr lang="es-CL" altLang="es-CL" sz="15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CL" altLang="es-CL" sz="15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chemeClr val="tx1"/>
                </a:solidFill>
                <a:effectLst/>
                <a:latin typeface="Inter" panose="020B0604020202020204" charset="0"/>
                <a:ea typeface="Inter" panose="020B0604020202020204" charset="0"/>
              </a:rPr>
              <a:t>Variables a considerar para la regresión lineal:</a:t>
            </a:r>
            <a:endParaRPr lang="es-CL" altLang="es-CL" sz="15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CL" altLang="es-CL" sz="15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500" b="0" i="0" u="none" strike="noStrike" cap="none" normalizeH="0" baseline="0" dirty="0">
                <a:ln>
                  <a:noFill/>
                </a:ln>
                <a:solidFill>
                  <a:schemeClr val="tx1"/>
                </a:solidFill>
                <a:effectLst/>
                <a:latin typeface="Inter"/>
                <a:ea typeface="Inter"/>
              </a:rPr>
              <a:t>Variable dependiente: Precio en UF (</a:t>
            </a:r>
            <a:r>
              <a:rPr kumimoji="0" lang="es-CL" altLang="es-CL" sz="1500" b="0" i="0" u="none" strike="noStrike" cap="none" normalizeH="0" baseline="0" err="1">
                <a:ln>
                  <a:noFill/>
                </a:ln>
                <a:solidFill>
                  <a:schemeClr val="tx1"/>
                </a:solidFill>
                <a:effectLst/>
                <a:latin typeface="Inter"/>
                <a:ea typeface="Inter"/>
              </a:rPr>
              <a:t>Price_UF</a:t>
            </a:r>
            <a:r>
              <a:rPr kumimoji="0" lang="es-CL" altLang="es-CL" sz="1500" b="0" i="0" u="none" strike="noStrike" cap="none" normalizeH="0" baseline="0" dirty="0">
                <a:ln>
                  <a:noFill/>
                </a:ln>
                <a:solidFill>
                  <a:schemeClr val="tx1"/>
                </a:solidFill>
                <a:effectLst/>
                <a:latin typeface="Inter"/>
                <a:ea typeface="Inter"/>
              </a:rPr>
              <a:t>). </a:t>
            </a:r>
            <a:endParaRPr lang="es-CL" altLang="es-CL" sz="1500" b="0" i="0" u="none" strike="noStrike" cap="none" normalizeH="0" baseline="0" dirty="0">
              <a:ln>
                <a:noFill/>
              </a:ln>
              <a:solidFill>
                <a:schemeClr val="tx1"/>
              </a:solidFill>
              <a:effectLst/>
              <a:latin typeface="Inter"/>
              <a:ea typeface="Inter"/>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500" b="0" i="0" u="none" strike="noStrike" cap="none" normalizeH="0" baseline="0" dirty="0">
                <a:ln>
                  <a:noFill/>
                </a:ln>
                <a:solidFill>
                  <a:schemeClr val="tx1"/>
                </a:solidFill>
                <a:effectLst/>
                <a:latin typeface="Inter" panose="020B0604020202020204" charset="0"/>
                <a:ea typeface="Inter" panose="020B0604020202020204" charset="0"/>
              </a:rPr>
              <a:t>Variables independientes:</a:t>
            </a:r>
            <a:endParaRPr lang="es-CL" altLang="es-CL" sz="1500" b="0" i="0" u="none" strike="noStrike" cap="none" normalizeH="0" baseline="0" dirty="0">
              <a:ln>
                <a:noFill/>
              </a:ln>
              <a:solidFill>
                <a:schemeClr val="tx1"/>
              </a:solidFill>
              <a:effectLst/>
              <a:latin typeface="Inter" panose="020B0604020202020204" charset="0"/>
              <a:ea typeface="Inter" panose="020B060402020202020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CL" altLang="es-CL" sz="1500" b="0" i="0" u="none" strike="noStrike" cap="none" normalizeH="0" baseline="0" dirty="0">
                <a:ln>
                  <a:noFill/>
                </a:ln>
                <a:solidFill>
                  <a:schemeClr val="tx1"/>
                </a:solidFill>
                <a:effectLst/>
                <a:latin typeface="Inter"/>
                <a:ea typeface="Inter"/>
              </a:rPr>
              <a:t>Número de dormitorios (</a:t>
            </a:r>
            <a:r>
              <a:rPr kumimoji="0" lang="es-CL" altLang="es-CL" sz="1500" b="0" i="0" u="none" strike="noStrike" cap="none" normalizeH="0" baseline="0" err="1">
                <a:ln>
                  <a:noFill/>
                </a:ln>
                <a:solidFill>
                  <a:schemeClr val="tx1"/>
                </a:solidFill>
                <a:effectLst/>
                <a:latin typeface="Inter"/>
                <a:ea typeface="Inter"/>
              </a:rPr>
              <a:t>Dorms</a:t>
            </a:r>
            <a:r>
              <a:rPr kumimoji="0" lang="es-CL" altLang="es-CL" sz="1500" b="0" i="0" u="none" strike="noStrike" cap="none" normalizeH="0" baseline="0" dirty="0">
                <a:ln>
                  <a:noFill/>
                </a:ln>
                <a:solidFill>
                  <a:schemeClr val="tx1"/>
                </a:solidFill>
                <a:effectLst/>
                <a:latin typeface="Inter"/>
                <a:ea typeface="Inter"/>
              </a:rPr>
              <a:t>). </a:t>
            </a:r>
            <a:endParaRPr lang="es-CL" altLang="es-CL" sz="1500" b="0" i="0" u="none" strike="noStrike" cap="none" normalizeH="0" baseline="0" dirty="0">
              <a:ln>
                <a:noFill/>
              </a:ln>
              <a:solidFill>
                <a:schemeClr val="tx1"/>
              </a:solidFill>
              <a:effectLst/>
              <a:latin typeface="Inter"/>
              <a:ea typeface="Inter"/>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CL" altLang="es-CL" sz="1500" b="0" i="0" u="none" strike="noStrike" cap="none" normalizeH="0" baseline="0" dirty="0">
                <a:ln>
                  <a:noFill/>
                </a:ln>
                <a:solidFill>
                  <a:schemeClr val="tx1"/>
                </a:solidFill>
                <a:effectLst/>
                <a:latin typeface="Inter"/>
                <a:ea typeface="Inter"/>
              </a:rPr>
              <a:t>Área construida (</a:t>
            </a:r>
            <a:r>
              <a:rPr kumimoji="0" lang="es-CL" altLang="es-CL" sz="1500" b="0" i="0" u="none" strike="noStrike" cap="none" normalizeH="0" baseline="0" err="1">
                <a:ln>
                  <a:noFill/>
                </a:ln>
                <a:solidFill>
                  <a:schemeClr val="tx1"/>
                </a:solidFill>
                <a:effectLst/>
                <a:latin typeface="Inter"/>
                <a:ea typeface="Inter"/>
              </a:rPr>
              <a:t>Built_Area</a:t>
            </a:r>
            <a:r>
              <a:rPr kumimoji="0" lang="es-CL" altLang="es-CL" sz="1500" b="0" i="0" u="none" strike="noStrike" cap="none" normalizeH="0" baseline="0" dirty="0">
                <a:ln>
                  <a:noFill/>
                </a:ln>
                <a:solidFill>
                  <a:schemeClr val="tx1"/>
                </a:solidFill>
                <a:effectLst/>
                <a:latin typeface="Inter"/>
                <a:ea typeface="Inter"/>
              </a:rPr>
              <a:t>). </a:t>
            </a:r>
            <a:endParaRPr lang="es-CL" altLang="es-CL" sz="1500" b="0" i="0" u="none" strike="noStrike" cap="none" normalizeH="0" baseline="0" dirty="0">
              <a:ln>
                <a:noFill/>
              </a:ln>
              <a:solidFill>
                <a:schemeClr val="tx1"/>
              </a:solidFill>
              <a:effectLst/>
              <a:latin typeface="Inter"/>
              <a:ea typeface="Inter"/>
            </a:endParaRPr>
          </a:p>
          <a:p>
            <a:pPr marL="457200" marR="0" lvl="1" indent="0" algn="just" defTabSz="914400" rtl="0" eaLnBrk="0" fontAlgn="base" latinLnBrk="0" hangingPunct="0">
              <a:lnSpc>
                <a:spcPct val="100000"/>
              </a:lnSpc>
              <a:spcBef>
                <a:spcPct val="0"/>
              </a:spcBef>
              <a:spcAft>
                <a:spcPct val="0"/>
              </a:spcAft>
              <a:buClrTx/>
              <a:buSzTx/>
              <a:tabLst/>
            </a:pPr>
            <a:endParaRPr lang="es-CL" altLang="es-CL" sz="1500" b="0" i="0" u="none" strike="noStrike" cap="none" normalizeH="0" baseline="0" dirty="0">
              <a:ln>
                <a:noFill/>
              </a:ln>
              <a:solidFill>
                <a:schemeClr val="tx1"/>
              </a:solidFill>
              <a:effectLst/>
              <a:latin typeface="Inter" panose="020B0604020202020204" charset="0"/>
              <a:ea typeface="Inter" panose="020B060402020202020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chemeClr val="tx1"/>
                </a:solidFill>
                <a:effectLst/>
                <a:latin typeface="Inter" panose="020B0604020202020204" charset="0"/>
                <a:ea typeface="Inter" panose="020B0604020202020204" charset="0"/>
              </a:rPr>
              <a:t>Esta hipótesis plantea que, a medida que aumentan el área construida y el número de dormitorios, el precio de las casas en UF también aumentará.</a:t>
            </a:r>
            <a:endParaRPr lang="en-US" sz="1500" dirty="0">
              <a:solidFill>
                <a:srgbClr val="0D2243"/>
              </a:solidFill>
              <a:latin typeface="Inter"/>
              <a:ea typeface="Inter"/>
              <a:cs typeface="Inter"/>
            </a:endParaRPr>
          </a:p>
          <a:p>
            <a:pPr lvl="0">
              <a:lnSpc>
                <a:spcPct val="130000"/>
              </a:lnSpc>
            </a:pPr>
            <a:endParaRPr lang="en-US" sz="1500" b="1" dirty="0">
              <a:solidFill>
                <a:srgbClr val="0D2243"/>
              </a:solidFill>
              <a:latin typeface="Inter"/>
              <a:ea typeface="Inter"/>
              <a:cs typeface="Inter"/>
              <a:sym typeface="Inter"/>
            </a:endParaRPr>
          </a:p>
        </p:txBody>
      </p:sp>
      <p:sp>
        <p:nvSpPr>
          <p:cNvPr id="6" name="Google Shape;67;p11">
            <a:extLst>
              <a:ext uri="{FF2B5EF4-FFF2-40B4-BE49-F238E27FC236}">
                <a16:creationId xmlns:a16="http://schemas.microsoft.com/office/drawing/2014/main" xmlns="" id="{C18F8887-387A-C10A-F8EE-635C8EAEE36F}"/>
              </a:ext>
            </a:extLst>
          </p:cNvPr>
          <p:cNvSpPr txBox="1"/>
          <p:nvPr/>
        </p:nvSpPr>
        <p:spPr>
          <a:xfrm>
            <a:off x="966554" y="1973018"/>
            <a:ext cx="6404037"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cs typeface="Inter"/>
                <a:sym typeface="Inter"/>
              </a:rPr>
              <a:t>Selección de columnas X y Y.</a:t>
            </a:r>
            <a:endParaRPr lang="es-MX" sz="2500" dirty="0"/>
          </a:p>
        </p:txBody>
      </p:sp>
      <p:sp>
        <p:nvSpPr>
          <p:cNvPr id="2" name="Google Shape;67;p11">
            <a:extLst>
              <a:ext uri="{FF2B5EF4-FFF2-40B4-BE49-F238E27FC236}">
                <a16:creationId xmlns:a16="http://schemas.microsoft.com/office/drawing/2014/main" xmlns="" id="{8695CDFE-83F8-1B97-CD3B-55FA71CDF3EA}"/>
              </a:ext>
            </a:extLst>
          </p:cNvPr>
          <p:cNvSpPr txBox="1"/>
          <p:nvPr/>
        </p:nvSpPr>
        <p:spPr>
          <a:xfrm>
            <a:off x="1985230" y="284262"/>
            <a:ext cx="5385361" cy="1000273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50000" b="1" dirty="0">
                <a:solidFill>
                  <a:schemeClr val="bg1">
                    <a:lumMod val="95000"/>
                  </a:schemeClr>
                </a:solidFill>
                <a:latin typeface="Inter"/>
                <a:ea typeface="Inter"/>
                <a:sym typeface="Inter"/>
              </a:rPr>
              <a:t>H</a:t>
            </a:r>
            <a:endParaRPr lang="es-MX" sz="50000" dirty="0">
              <a:solidFill>
                <a:schemeClr val="bg1">
                  <a:lumMod val="95000"/>
                </a:schemeClr>
              </a:solidFill>
            </a:endParaRPr>
          </a:p>
        </p:txBody>
      </p:sp>
    </p:spTree>
    <p:extLst>
      <p:ext uri="{BB962C8B-B14F-4D97-AF65-F5344CB8AC3E}">
        <p14:creationId xmlns:p14="http://schemas.microsoft.com/office/powerpoint/2010/main" val="1051795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sym typeface="Inter"/>
              </a:rPr>
              <a:t>DISTRIBUCIÓN DE LAS VARIABLES</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8261684" y="3112008"/>
            <a:ext cx="8730142" cy="4701287"/>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500" b="1" dirty="0">
                <a:solidFill>
                  <a:srgbClr val="0D2243"/>
                </a:solidFill>
                <a:latin typeface="Inter"/>
                <a:ea typeface="Inter"/>
                <a:sym typeface="Wingdings" panose="05000000000000000000" pitchFamily="2" charset="2"/>
              </a:rPr>
              <a:t>1. </a:t>
            </a:r>
            <a:r>
              <a:rPr lang="en-US" sz="2500" b="1" err="1">
                <a:solidFill>
                  <a:srgbClr val="0D2243"/>
                </a:solidFill>
                <a:latin typeface="Inter"/>
                <a:ea typeface="Inter"/>
                <a:sym typeface="Wingdings" panose="05000000000000000000" pitchFamily="2" charset="2"/>
              </a:rPr>
              <a:t>Chequeo</a:t>
            </a:r>
            <a:r>
              <a:rPr lang="en-US" sz="2500" b="1" dirty="0">
                <a:solidFill>
                  <a:srgbClr val="0D2243"/>
                </a:solidFill>
                <a:latin typeface="Inter"/>
                <a:ea typeface="Inter"/>
                <a:sym typeface="Wingdings" panose="05000000000000000000" pitchFamily="2" charset="2"/>
              </a:rPr>
              <a:t> del </a:t>
            </a:r>
            <a:r>
              <a:rPr lang="en-US" sz="2500" b="1" err="1">
                <a:solidFill>
                  <a:srgbClr val="0D2243"/>
                </a:solidFill>
                <a:latin typeface="Inter"/>
                <a:ea typeface="Inter"/>
                <a:sym typeface="Wingdings" panose="05000000000000000000" pitchFamily="2" charset="2"/>
              </a:rPr>
              <a:t>contenido</a:t>
            </a:r>
            <a:r>
              <a:rPr lang="en-US" sz="2500" b="1" dirty="0">
                <a:solidFill>
                  <a:srgbClr val="0D2243"/>
                </a:solidFill>
                <a:latin typeface="Inter"/>
                <a:ea typeface="Inter"/>
                <a:sym typeface="Wingdings" panose="05000000000000000000" pitchFamily="2" charset="2"/>
              </a:rPr>
              <a:t>.</a:t>
            </a:r>
            <a:endParaRPr lang="en-US" sz="1600" b="1" dirty="0">
              <a:solidFill>
                <a:srgbClr val="0D2243"/>
              </a:solidFill>
              <a:latin typeface="Inter"/>
              <a:ea typeface="Inter"/>
              <a:cs typeface="Inter"/>
            </a:endParaRPr>
          </a:p>
          <a:p>
            <a:pPr lvl="0" algn="just">
              <a:lnSpc>
                <a:spcPct val="130000"/>
              </a:lnSpc>
            </a:pPr>
            <a:r>
              <a:rPr kumimoji="0" lang="es-CL" altLang="es-CL" sz="1500" b="0" i="0" u="none" strike="noStrike" cap="none" normalizeH="0" baseline="0" dirty="0">
                <a:ln>
                  <a:noFill/>
                </a:ln>
                <a:solidFill>
                  <a:schemeClr val="tx1"/>
                </a:solidFill>
                <a:effectLst/>
                <a:latin typeface="Inter"/>
                <a:ea typeface="Inter"/>
              </a:rPr>
              <a:t>Este gráfico muestra la distribución de las variables (como </a:t>
            </a:r>
            <a:r>
              <a:rPr kumimoji="0" lang="es-CL" altLang="es-CL" sz="1500" b="0" i="0" u="none" strike="noStrike" cap="none" normalizeH="0" baseline="0" err="1">
                <a:ln>
                  <a:noFill/>
                </a:ln>
                <a:solidFill>
                  <a:schemeClr val="tx1"/>
                </a:solidFill>
                <a:effectLst/>
                <a:latin typeface="Inter"/>
                <a:ea typeface="Inter"/>
              </a:rPr>
              <a:t>price_clp</a:t>
            </a:r>
            <a:r>
              <a:rPr kumimoji="0" lang="es-CL" altLang="es-CL" sz="1500" b="0" i="0" u="none" strike="noStrike" cap="none" normalizeH="0" baseline="0" dirty="0">
                <a:ln>
                  <a:noFill/>
                </a:ln>
                <a:solidFill>
                  <a:schemeClr val="tx1"/>
                </a:solidFill>
                <a:effectLst/>
                <a:latin typeface="Inter"/>
                <a:ea typeface="Inter"/>
              </a:rPr>
              <a:t>, </a:t>
            </a:r>
            <a:r>
              <a:rPr kumimoji="0" lang="es-CL" altLang="es-CL" sz="1500" b="0" i="0" u="none" strike="noStrike" cap="none" normalizeH="0" baseline="0" err="1">
                <a:ln>
                  <a:noFill/>
                </a:ln>
                <a:solidFill>
                  <a:schemeClr val="tx1"/>
                </a:solidFill>
                <a:effectLst/>
                <a:latin typeface="Inter"/>
                <a:ea typeface="Inter"/>
              </a:rPr>
              <a:t>price_uf</a:t>
            </a:r>
            <a:r>
              <a:rPr kumimoji="0" lang="es-CL" altLang="es-CL" sz="1500" b="0" i="0" u="none" strike="noStrike" cap="none" normalizeH="0" baseline="0" dirty="0">
                <a:ln>
                  <a:noFill/>
                </a:ln>
                <a:solidFill>
                  <a:schemeClr val="tx1"/>
                </a:solidFill>
                <a:effectLst/>
                <a:latin typeface="Inter"/>
                <a:ea typeface="Inter"/>
              </a:rPr>
              <a:t>, </a:t>
            </a:r>
            <a:r>
              <a:rPr kumimoji="0" lang="es-CL" altLang="es-CL" sz="1500" b="0" i="0" u="none" strike="noStrike" cap="none" normalizeH="0" baseline="0" err="1">
                <a:ln>
                  <a:noFill/>
                </a:ln>
                <a:solidFill>
                  <a:schemeClr val="tx1"/>
                </a:solidFill>
                <a:effectLst/>
                <a:latin typeface="Inter"/>
                <a:ea typeface="Inter"/>
              </a:rPr>
              <a:t>price_usd</a:t>
            </a:r>
            <a:r>
              <a:rPr kumimoji="0" lang="es-CL" altLang="es-CL" sz="1500" b="0" i="0" u="none" strike="noStrike" cap="none" normalizeH="0" baseline="0" dirty="0">
                <a:ln>
                  <a:noFill/>
                </a:ln>
                <a:solidFill>
                  <a:schemeClr val="tx1"/>
                </a:solidFill>
                <a:effectLst/>
                <a:latin typeface="Inter"/>
                <a:ea typeface="Inter"/>
              </a:rPr>
              <a:t>, </a:t>
            </a:r>
            <a:r>
              <a:rPr kumimoji="0" lang="es-CL" altLang="es-CL" sz="1500" b="0" i="0" u="none" strike="noStrike" cap="none" normalizeH="0" baseline="0" err="1">
                <a:ln>
                  <a:noFill/>
                </a:ln>
                <a:solidFill>
                  <a:schemeClr val="tx1"/>
                </a:solidFill>
                <a:effectLst/>
                <a:latin typeface="Inter"/>
                <a:ea typeface="Inter"/>
              </a:rPr>
              <a:t>dorms</a:t>
            </a:r>
            <a:r>
              <a:rPr kumimoji="0" lang="es-CL" altLang="es-CL" sz="1500" b="0" i="0" u="none" strike="noStrike" cap="none" normalizeH="0" baseline="0" dirty="0">
                <a:ln>
                  <a:noFill/>
                </a:ln>
                <a:solidFill>
                  <a:schemeClr val="tx1"/>
                </a:solidFill>
                <a:effectLst/>
                <a:latin typeface="Inter"/>
                <a:ea typeface="Inter"/>
              </a:rPr>
              <a:t>, </a:t>
            </a:r>
            <a:r>
              <a:rPr kumimoji="0" lang="es-CL" altLang="es-CL" sz="1500" b="0" i="0" u="none" strike="noStrike" cap="none" normalizeH="0" baseline="0" err="1">
                <a:ln>
                  <a:noFill/>
                </a:ln>
                <a:solidFill>
                  <a:schemeClr val="tx1"/>
                </a:solidFill>
                <a:effectLst/>
                <a:latin typeface="Inter"/>
                <a:ea typeface="Inter"/>
              </a:rPr>
              <a:t>baths</a:t>
            </a:r>
            <a:r>
              <a:rPr kumimoji="0" lang="es-CL" altLang="es-CL" sz="1500" b="0" i="0" u="none" strike="noStrike" cap="none" normalizeH="0" baseline="0" dirty="0">
                <a:ln>
                  <a:noFill/>
                </a:ln>
                <a:solidFill>
                  <a:schemeClr val="tx1"/>
                </a:solidFill>
                <a:effectLst/>
                <a:latin typeface="Inter"/>
                <a:ea typeface="Inter"/>
              </a:rPr>
              <a:t>, </a:t>
            </a:r>
            <a:r>
              <a:rPr kumimoji="0" lang="es-CL" altLang="es-CL" sz="1500" b="0" i="0" u="none" strike="noStrike" cap="none" normalizeH="0" baseline="0" err="1">
                <a:ln>
                  <a:noFill/>
                </a:ln>
                <a:solidFill>
                  <a:schemeClr val="tx1"/>
                </a:solidFill>
                <a:effectLst/>
                <a:latin typeface="Inter"/>
                <a:ea typeface="Inter"/>
              </a:rPr>
              <a:t>built_area</a:t>
            </a:r>
            <a:r>
              <a:rPr kumimoji="0" lang="es-CL" altLang="es-CL" sz="1500" b="0" i="0" u="none" strike="noStrike" cap="none" normalizeH="0" baseline="0" dirty="0">
                <a:ln>
                  <a:noFill/>
                </a:ln>
                <a:solidFill>
                  <a:schemeClr val="tx1"/>
                </a:solidFill>
                <a:effectLst/>
                <a:latin typeface="Inter"/>
                <a:ea typeface="Inter"/>
              </a:rPr>
              <a:t>, etc.) e indica la mediana, los cuartiles y la presencia de valores atípicos (</a:t>
            </a:r>
            <a:r>
              <a:rPr kumimoji="0" lang="es-CL" altLang="es-CL" sz="1500" b="0" i="1" u="none" strike="noStrike" cap="none" normalizeH="0" baseline="0" err="1">
                <a:ln>
                  <a:noFill/>
                </a:ln>
                <a:solidFill>
                  <a:schemeClr val="tx1"/>
                </a:solidFill>
                <a:effectLst/>
                <a:latin typeface="Inter"/>
                <a:ea typeface="Inter"/>
              </a:rPr>
              <a:t>outliers</a:t>
            </a:r>
            <a:r>
              <a:rPr kumimoji="0" lang="es-CL" altLang="es-CL" sz="1500" b="0" i="0" u="none" strike="noStrike" cap="none" normalizeH="0" baseline="0" dirty="0">
                <a:ln>
                  <a:noFill/>
                </a:ln>
                <a:solidFill>
                  <a:schemeClr val="tx1"/>
                </a:solidFill>
                <a:effectLst/>
                <a:latin typeface="Inter"/>
                <a:ea typeface="Inter"/>
              </a:rPr>
              <a:t>) en cada variable.</a:t>
            </a:r>
            <a:endParaRPr lang="es-CL" altLang="es-CL" sz="1500" b="0" i="0" u="none" strike="noStrike" cap="none" normalizeH="0" baseline="0" dirty="0">
              <a:ln>
                <a:noFill/>
              </a:ln>
              <a:solidFill>
                <a:schemeClr val="tx1"/>
              </a:solidFill>
              <a:effectLst/>
              <a:latin typeface="Inter"/>
              <a:ea typeface="Inter"/>
            </a:endParaRPr>
          </a:p>
          <a:p>
            <a:pPr lvl="0" algn="just">
              <a:lnSpc>
                <a:spcPct val="130000"/>
              </a:lnSpc>
            </a:pPr>
            <a:endParaRPr lang="es-CL" sz="1500" dirty="0">
              <a:solidFill>
                <a:schemeClr val="tx1"/>
              </a:solidFill>
              <a:latin typeface="Inter" panose="020B0604020202020204" charset="0"/>
              <a:ea typeface="Inter" panose="020B0604020202020204" charset="0"/>
              <a:cs typeface="Inter"/>
            </a:endParaRPr>
          </a:p>
          <a:p>
            <a:pPr lvl="0" algn="just">
              <a:lnSpc>
                <a:spcPct val="130000"/>
              </a:lnSpc>
            </a:pPr>
            <a:r>
              <a:rPr lang="es-MX" sz="1500" b="1" dirty="0">
                <a:solidFill>
                  <a:srgbClr val="0D2243"/>
                </a:solidFill>
                <a:latin typeface="Inter" panose="020B0604020202020204" charset="0"/>
                <a:ea typeface="Inter" panose="020B0604020202020204" charset="0"/>
                <a:cs typeface="Inter"/>
                <a:sym typeface="Inter"/>
              </a:rPr>
              <a:t>Conclusiones:</a:t>
            </a:r>
            <a:endParaRPr lang="es-MX" sz="1500" b="1" dirty="0">
              <a:solidFill>
                <a:srgbClr val="0D2243"/>
              </a:solidFill>
              <a:latin typeface="Inter" panose="020B0604020202020204" charset="0"/>
              <a:ea typeface="Inter" panose="020B0604020202020204" charset="0"/>
              <a:cs typeface="Inter"/>
            </a:endParaRPr>
          </a:p>
          <a:p>
            <a:pPr lvl="0" algn="just">
              <a:lnSpc>
                <a:spcPct val="130000"/>
              </a:lnSpc>
            </a:pPr>
            <a:r>
              <a:rPr lang="es-MX" sz="1500" b="1" dirty="0">
                <a:solidFill>
                  <a:srgbClr val="0D2243"/>
                </a:solidFill>
                <a:latin typeface="Inter"/>
                <a:ea typeface="Inter"/>
                <a:cs typeface="Inter"/>
                <a:sym typeface="Inter"/>
              </a:rPr>
              <a:t>Todas las variables muestran valores atípicos significativos, especialmente en los precios, dormitorios, y áreas. Estos </a:t>
            </a:r>
            <a:r>
              <a:rPr lang="es-MX" sz="1500" b="1" err="1">
                <a:solidFill>
                  <a:srgbClr val="0D2243"/>
                </a:solidFill>
                <a:latin typeface="Inter"/>
                <a:ea typeface="Inter"/>
                <a:cs typeface="Inter"/>
                <a:sym typeface="Inter"/>
              </a:rPr>
              <a:t>outliers</a:t>
            </a:r>
            <a:r>
              <a:rPr lang="es-MX" sz="1500" b="1" dirty="0">
                <a:solidFill>
                  <a:srgbClr val="0D2243"/>
                </a:solidFill>
                <a:latin typeface="Inter"/>
                <a:ea typeface="Inter"/>
                <a:cs typeface="Inter"/>
                <a:sym typeface="Inter"/>
              </a:rPr>
              <a:t> representan propiedades con características significativamente superiores al promedio.</a:t>
            </a:r>
            <a:endParaRPr lang="es-MX" sz="1500" b="1" dirty="0">
              <a:solidFill>
                <a:srgbClr val="0D2243"/>
              </a:solidFill>
              <a:latin typeface="Inter"/>
              <a:ea typeface="Inter"/>
              <a:cs typeface="Inter"/>
            </a:endParaRPr>
          </a:p>
          <a:p>
            <a:pPr lvl="0" algn="just">
              <a:lnSpc>
                <a:spcPct val="130000"/>
              </a:lnSpc>
            </a:pPr>
            <a:endParaRPr lang="es-MX" sz="1500" b="1" dirty="0">
              <a:solidFill>
                <a:srgbClr val="0D2243"/>
              </a:solidFill>
              <a:latin typeface="Inter" panose="020B0604020202020204" charset="0"/>
              <a:ea typeface="Inter" panose="020B0604020202020204" charset="0"/>
              <a:cs typeface="Inter"/>
            </a:endParaRPr>
          </a:p>
          <a:p>
            <a:pPr algn="just">
              <a:lnSpc>
                <a:spcPct val="130000"/>
              </a:lnSpc>
            </a:pPr>
            <a:r>
              <a:rPr lang="es-MX" sz="1500" b="1" dirty="0">
                <a:solidFill>
                  <a:srgbClr val="0D2243"/>
                </a:solidFill>
                <a:latin typeface="Inter"/>
                <a:ea typeface="Inter"/>
                <a:cs typeface="Inter"/>
                <a:sym typeface="Inter"/>
              </a:rPr>
              <a:t>Concentración de datos: </a:t>
            </a:r>
            <a:endParaRPr lang="en-US" sz="1500" b="1" dirty="0">
              <a:solidFill>
                <a:srgbClr val="0D2243"/>
              </a:solidFill>
              <a:latin typeface="Inter"/>
              <a:ea typeface="Inter"/>
              <a:cs typeface="Inter"/>
              <a:sym typeface="Inter"/>
            </a:endParaRPr>
          </a:p>
          <a:p>
            <a:pPr lvl="0" algn="just">
              <a:lnSpc>
                <a:spcPct val="130000"/>
              </a:lnSpc>
            </a:pPr>
            <a:r>
              <a:rPr lang="es-MX" sz="1500" b="1" dirty="0">
                <a:solidFill>
                  <a:srgbClr val="0D2243"/>
                </a:solidFill>
                <a:latin typeface="Inter"/>
                <a:ea typeface="Inter"/>
                <a:cs typeface="Inter"/>
                <a:sym typeface="Inter"/>
              </a:rPr>
              <a:t>La mayoría de las variables muestran que los datos están fuertemente concentrados en el rango bajo, lo que es consistente con la naturaleza del mercado de propiedades, donde la mayoría de las viviendas tienen precios y características más modestas, con unas pocas excepciones más lujosas o grandes.</a:t>
            </a:r>
            <a:endParaRPr lang="en-US" sz="1500" b="1">
              <a:solidFill>
                <a:srgbClr val="0D2243"/>
              </a:solidFill>
              <a:latin typeface="Inter"/>
              <a:ea typeface="Inter"/>
              <a:cs typeface="Inter"/>
            </a:endParaRPr>
          </a:p>
        </p:txBody>
      </p:sp>
      <p:sp>
        <p:nvSpPr>
          <p:cNvPr id="12" name="Rectangle 3">
            <a:extLst>
              <a:ext uri="{FF2B5EF4-FFF2-40B4-BE49-F238E27FC236}">
                <a16:creationId xmlns:a16="http://schemas.microsoft.com/office/drawing/2014/main" xmlns="" id="{3F6415CD-70C0-6420-C703-1B26A33E404A}"/>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chemeClr val="tx1"/>
                </a:solidFill>
                <a:effectLst/>
                <a:latin typeface="Arial" panose="020B0604020202020204" pitchFamily="34" charset="0"/>
              </a:rPr>
              <a:t> </a:t>
            </a:r>
          </a:p>
        </p:txBody>
      </p:sp>
      <p:pic>
        <p:nvPicPr>
          <p:cNvPr id="13" name="Picture 2">
            <a:extLst>
              <a:ext uri="{FF2B5EF4-FFF2-40B4-BE49-F238E27FC236}">
                <a16:creationId xmlns:a16="http://schemas.microsoft.com/office/drawing/2014/main" xmlns="" id="{5E777F87-9539-94EB-693D-E67917AF2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91" y="3112008"/>
            <a:ext cx="7180414" cy="614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979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7" name="16 Imagen"/>
          <p:cNvPicPr/>
          <p:nvPr/>
        </p:nvPicPr>
        <p:blipFill rotWithShape="1">
          <a:blip r:embed="rId3" cstate="print">
            <a:extLst>
              <a:ext uri="{28A0092B-C50C-407E-A947-70E740481C1C}">
                <a14:useLocalDpi xmlns:a14="http://schemas.microsoft.com/office/drawing/2010/main" val="0"/>
              </a:ext>
            </a:extLst>
          </a:blip>
          <a:srcRect b="33335"/>
          <a:stretch/>
        </p:blipFill>
        <p:spPr bwMode="auto">
          <a:xfrm>
            <a:off x="389346" y="815724"/>
            <a:ext cx="2382520" cy="565785"/>
          </a:xfrm>
          <a:prstGeom prst="rect">
            <a:avLst/>
          </a:prstGeom>
          <a:ln>
            <a:noFill/>
          </a:ln>
          <a:extLst>
            <a:ext uri="{53640926-AAD7-44D8-BBD7-CCE9431645EC}">
              <a14:shadowObscured xmlns:a14="http://schemas.microsoft.com/office/drawing/2010/main"/>
            </a:ext>
          </a:extLst>
        </p:spPr>
      </p:pic>
      <p:sp>
        <p:nvSpPr>
          <p:cNvPr id="4" name="Google Shape;67;p11">
            <a:extLst>
              <a:ext uri="{FF2B5EF4-FFF2-40B4-BE49-F238E27FC236}">
                <a16:creationId xmlns:a16="http://schemas.microsoft.com/office/drawing/2014/main" xmlns="" id="{8038D343-4591-2197-D5AE-182CCCC0DE7A}"/>
              </a:ext>
            </a:extLst>
          </p:cNvPr>
          <p:cNvSpPr txBox="1"/>
          <p:nvPr/>
        </p:nvSpPr>
        <p:spPr>
          <a:xfrm>
            <a:off x="1014680" y="1956976"/>
            <a:ext cx="6404037" cy="50013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2500" b="1" dirty="0">
                <a:solidFill>
                  <a:srgbClr val="0D2243"/>
                </a:solidFill>
                <a:latin typeface="Inter"/>
                <a:ea typeface="Inter"/>
                <a:sym typeface="Inter"/>
              </a:rPr>
              <a:t>DISTRIBUCIÓN DE LAS VARIABLES</a:t>
            </a:r>
            <a:endParaRPr lang="es-MX" sz="2500" dirty="0"/>
          </a:p>
        </p:txBody>
      </p:sp>
      <p:sp>
        <p:nvSpPr>
          <p:cNvPr id="5" name="Google Shape;67;p11">
            <a:extLst>
              <a:ext uri="{FF2B5EF4-FFF2-40B4-BE49-F238E27FC236}">
                <a16:creationId xmlns:a16="http://schemas.microsoft.com/office/drawing/2014/main" xmlns="" id="{3C08C21D-90A1-DD08-83C6-511ADE639296}"/>
              </a:ext>
            </a:extLst>
          </p:cNvPr>
          <p:cNvSpPr txBox="1"/>
          <p:nvPr/>
        </p:nvSpPr>
        <p:spPr>
          <a:xfrm>
            <a:off x="8261684" y="3112008"/>
            <a:ext cx="8730142" cy="110030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500" b="1" dirty="0">
                <a:solidFill>
                  <a:srgbClr val="0D2243"/>
                </a:solidFill>
                <a:latin typeface="Inter"/>
                <a:ea typeface="Inter"/>
                <a:sym typeface="Wingdings" panose="05000000000000000000" pitchFamily="2" charset="2"/>
              </a:rPr>
              <a:t>1. </a:t>
            </a:r>
            <a:r>
              <a:rPr lang="en-US" sz="2500" b="1" dirty="0" err="1">
                <a:solidFill>
                  <a:srgbClr val="0D2243"/>
                </a:solidFill>
                <a:latin typeface="Inter"/>
                <a:ea typeface="Inter"/>
                <a:sym typeface="Wingdings" panose="05000000000000000000" pitchFamily="2" charset="2"/>
              </a:rPr>
              <a:t>Chequeo</a:t>
            </a:r>
            <a:r>
              <a:rPr lang="en-US" sz="2500" b="1" dirty="0">
                <a:solidFill>
                  <a:srgbClr val="0D2243"/>
                </a:solidFill>
                <a:latin typeface="Inter"/>
                <a:ea typeface="Inter"/>
                <a:sym typeface="Wingdings" panose="05000000000000000000" pitchFamily="2" charset="2"/>
              </a:rPr>
              <a:t> del </a:t>
            </a:r>
            <a:r>
              <a:rPr lang="en-US" sz="2500" b="1" dirty="0" err="1">
                <a:solidFill>
                  <a:srgbClr val="0D2243"/>
                </a:solidFill>
                <a:latin typeface="Inter"/>
                <a:ea typeface="Inter"/>
                <a:sym typeface="Wingdings" panose="05000000000000000000" pitchFamily="2" charset="2"/>
              </a:rPr>
              <a:t>contenido</a:t>
            </a:r>
            <a:r>
              <a:rPr lang="en-US" sz="2500" b="1" dirty="0">
                <a:solidFill>
                  <a:srgbClr val="0D2243"/>
                </a:solidFill>
                <a:latin typeface="Inter"/>
                <a:ea typeface="Inter"/>
                <a:sym typeface="Wingdings" panose="05000000000000000000" pitchFamily="2" charset="2"/>
              </a:rPr>
              <a:t>.</a:t>
            </a:r>
            <a:endParaRPr lang="en-US" sz="1600" b="1" dirty="0">
              <a:solidFill>
                <a:srgbClr val="0D2243"/>
              </a:solidFill>
              <a:latin typeface="Inter"/>
              <a:ea typeface="Inter"/>
              <a:cs typeface="Inter"/>
              <a:sym typeface="Inter"/>
            </a:endParaRPr>
          </a:p>
          <a:p>
            <a:pPr lvl="0">
              <a:lnSpc>
                <a:spcPct val="130000"/>
              </a:lnSpc>
            </a:pPr>
            <a:r>
              <a:rPr kumimoji="0" lang="es-MX" altLang="es-CL" sz="1500" b="1" i="0" u="none" strike="noStrike" cap="none" normalizeH="0" baseline="0" dirty="0">
                <a:ln>
                  <a:noFill/>
                </a:ln>
                <a:solidFill>
                  <a:schemeClr val="tx1"/>
                </a:solidFill>
                <a:effectLst/>
                <a:latin typeface="Inter" panose="020B0604020202020204" charset="0"/>
                <a:ea typeface="Inter" panose="020B0604020202020204" charset="0"/>
              </a:rPr>
              <a:t>Decisión:</a:t>
            </a:r>
            <a:r>
              <a:rPr kumimoji="0" lang="es-MX" altLang="es-CL" sz="1500" b="0" i="0" u="none" strike="noStrike" cap="none" normalizeH="0" baseline="0" dirty="0">
                <a:ln>
                  <a:noFill/>
                </a:ln>
                <a:solidFill>
                  <a:schemeClr val="tx1"/>
                </a:solidFill>
                <a:effectLst/>
                <a:latin typeface="Inter" panose="020B0604020202020204" charset="0"/>
                <a:ea typeface="Inter" panose="020B0604020202020204" charset="0"/>
              </a:rPr>
              <a:t> Se elimina las columnas </a:t>
            </a:r>
            <a:r>
              <a:rPr kumimoji="0" lang="es-MX" altLang="es-CL" sz="1500" b="0" i="0" u="none" strike="noStrike" cap="none" normalizeH="0" baseline="0" dirty="0" err="1">
                <a:ln>
                  <a:noFill/>
                </a:ln>
                <a:solidFill>
                  <a:schemeClr val="tx1"/>
                </a:solidFill>
                <a:effectLst/>
                <a:latin typeface="Inter" panose="020B0604020202020204" charset="0"/>
                <a:ea typeface="Inter" panose="020B0604020202020204" charset="0"/>
              </a:rPr>
              <a:t>price_clp</a:t>
            </a:r>
            <a:r>
              <a:rPr kumimoji="0" lang="es-MX" altLang="es-CL" sz="1500" b="0" i="0" u="none" strike="noStrike" cap="none" normalizeH="0" baseline="0" dirty="0">
                <a:ln>
                  <a:noFill/>
                </a:ln>
                <a:solidFill>
                  <a:schemeClr val="tx1"/>
                </a:solidFill>
                <a:effectLst/>
                <a:latin typeface="Inter" panose="020B0604020202020204" charset="0"/>
                <a:ea typeface="Inter" panose="020B0604020202020204" charset="0"/>
              </a:rPr>
              <a:t> y </a:t>
            </a:r>
            <a:r>
              <a:rPr kumimoji="0" lang="es-MX" altLang="es-CL" sz="1500" b="0" i="0" u="none" strike="noStrike" cap="none" normalizeH="0" baseline="0" dirty="0" err="1">
                <a:ln>
                  <a:noFill/>
                </a:ln>
                <a:solidFill>
                  <a:schemeClr val="tx1"/>
                </a:solidFill>
                <a:effectLst/>
                <a:latin typeface="Inter" panose="020B0604020202020204" charset="0"/>
                <a:ea typeface="Inter" panose="020B0604020202020204" charset="0"/>
              </a:rPr>
              <a:t>price_usd</a:t>
            </a:r>
            <a:r>
              <a:rPr kumimoji="0" lang="es-MX" altLang="es-CL" sz="1500" b="0" i="0" u="none" strike="noStrike" cap="none" normalizeH="0" baseline="0" dirty="0">
                <a:ln>
                  <a:noFill/>
                </a:ln>
                <a:solidFill>
                  <a:schemeClr val="tx1"/>
                </a:solidFill>
                <a:effectLst/>
                <a:latin typeface="Inter" panose="020B0604020202020204" charset="0"/>
                <a:ea typeface="Inter" panose="020B0604020202020204" charset="0"/>
              </a:rPr>
              <a:t> pues son colineales con </a:t>
            </a:r>
            <a:r>
              <a:rPr kumimoji="0" lang="es-MX" altLang="es-CL" sz="1500" b="0" i="0" u="none" strike="noStrike" cap="none" normalizeH="0" baseline="0" dirty="0" err="1" smtClean="0">
                <a:ln>
                  <a:noFill/>
                </a:ln>
                <a:solidFill>
                  <a:schemeClr val="tx1"/>
                </a:solidFill>
                <a:effectLst/>
                <a:latin typeface="Inter" panose="020B0604020202020204" charset="0"/>
                <a:ea typeface="Inter" panose="020B0604020202020204" charset="0"/>
              </a:rPr>
              <a:t>price_uf</a:t>
            </a:r>
            <a:r>
              <a:rPr lang="es-MX" altLang="es-CL" sz="1500" dirty="0" smtClean="0">
                <a:solidFill>
                  <a:schemeClr val="tx1"/>
                </a:solidFill>
                <a:latin typeface="Inter" panose="020B0604020202020204" charset="0"/>
                <a:ea typeface="Inter" panose="020B0604020202020204" charset="0"/>
              </a:rPr>
              <a:t>. También eliminamos la ubicación.</a:t>
            </a:r>
            <a:endParaRPr lang="es-CL" sz="1500" dirty="0">
              <a:solidFill>
                <a:schemeClr val="tx1"/>
              </a:solidFill>
              <a:latin typeface="Inter" panose="020B0604020202020204" charset="0"/>
              <a:ea typeface="Inter" panose="020B0604020202020204" charset="0"/>
              <a:cs typeface="Inter"/>
              <a:sym typeface="Inter"/>
            </a:endParaRPr>
          </a:p>
        </p:txBody>
      </p:sp>
      <p:sp>
        <p:nvSpPr>
          <p:cNvPr id="12" name="Rectangle 3">
            <a:extLst>
              <a:ext uri="{FF2B5EF4-FFF2-40B4-BE49-F238E27FC236}">
                <a16:creationId xmlns:a16="http://schemas.microsoft.com/office/drawing/2014/main" xmlns="" id="{3F6415CD-70C0-6420-C703-1B26A33E404A}"/>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chemeClr val="tx1"/>
                </a:solidFill>
                <a:effectLst/>
                <a:latin typeface="Arial" panose="020B0604020202020204" pitchFamily="34" charset="0"/>
              </a:rPr>
              <a:t> </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4596" y="4388070"/>
            <a:ext cx="8640449" cy="327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5321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 and Green Modern Tech Branding Kit Presentation">
  <a:themeElements>
    <a:clrScheme name="Office">
      <a:dk1>
        <a:srgbClr val="0D2243"/>
      </a:dk1>
      <a:lt1>
        <a:srgbClr val="FFFFFF"/>
      </a:lt1>
      <a:dk2>
        <a:srgbClr val="888888"/>
      </a:dk2>
      <a:lt2>
        <a:srgbClr val="00FFA3"/>
      </a:lt2>
      <a:accent1>
        <a:srgbClr val="0D2243"/>
      </a:accent1>
      <a:accent2>
        <a:srgbClr val="F5F5F7"/>
      </a:accent2>
      <a:accent3>
        <a:srgbClr val="00FFA3"/>
      </a:accent3>
      <a:accent4>
        <a:srgbClr val="0D2243"/>
      </a:accent4>
      <a:accent5>
        <a:srgbClr val="98A1AF"/>
      </a:accent5>
      <a:accent6>
        <a:srgbClr val="F5F5F7"/>
      </a:accent6>
      <a:hlink>
        <a:srgbClr val="0D224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TotalTime>
  <Words>3274</Words>
  <Application>Microsoft Office PowerPoint</Application>
  <PresentationFormat>Personalizado</PresentationFormat>
  <Paragraphs>300</Paragraphs>
  <Slides>35</Slides>
  <Notes>35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Arial</vt:lpstr>
      <vt:lpstr>Consolas</vt:lpstr>
      <vt:lpstr>Calibri</vt:lpstr>
      <vt:lpstr>Inter</vt:lpstr>
      <vt:lpstr>Wingdings</vt:lpstr>
      <vt:lpstr>Bebas Neue</vt:lpstr>
      <vt:lpstr>Blue and Green Modern Tech Branding Kit Presentation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raval</dc:creator>
  <cp:lastModifiedBy>raval</cp:lastModifiedBy>
  <cp:revision>275</cp:revision>
  <dcterms:modified xsi:type="dcterms:W3CDTF">2024-10-04T15:02:39Z</dcterms:modified>
</cp:coreProperties>
</file>